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20" r:id="rId2"/>
  </p:sldMasterIdLst>
  <p:notesMasterIdLst>
    <p:notesMasterId r:id="rId48"/>
  </p:notesMasterIdLst>
  <p:sldIdLst>
    <p:sldId id="2147468733" r:id="rId3"/>
    <p:sldId id="262" r:id="rId4"/>
    <p:sldId id="2147468753" r:id="rId5"/>
    <p:sldId id="2147468745" r:id="rId6"/>
    <p:sldId id="2147468736" r:id="rId7"/>
    <p:sldId id="1911" r:id="rId8"/>
    <p:sldId id="2147468757" r:id="rId9"/>
    <p:sldId id="2147468758" r:id="rId10"/>
    <p:sldId id="2147468741" r:id="rId11"/>
    <p:sldId id="2147468737" r:id="rId12"/>
    <p:sldId id="1896" r:id="rId13"/>
    <p:sldId id="2147468738" r:id="rId14"/>
    <p:sldId id="1898" r:id="rId15"/>
    <p:sldId id="1939" r:id="rId16"/>
    <p:sldId id="1941" r:id="rId17"/>
    <p:sldId id="2147468739" r:id="rId18"/>
    <p:sldId id="2147468740" r:id="rId19"/>
    <p:sldId id="2147468783" r:id="rId20"/>
    <p:sldId id="1930" r:id="rId21"/>
    <p:sldId id="2147468742" r:id="rId22"/>
    <p:sldId id="2147468743" r:id="rId23"/>
    <p:sldId id="2147468744" r:id="rId24"/>
    <p:sldId id="1914" r:id="rId25"/>
    <p:sldId id="1926" r:id="rId26"/>
    <p:sldId id="2147468759" r:id="rId27"/>
    <p:sldId id="2147468786" r:id="rId28"/>
    <p:sldId id="2147468787" r:id="rId29"/>
    <p:sldId id="2147468781" r:id="rId30"/>
    <p:sldId id="2147468760" r:id="rId31"/>
    <p:sldId id="2147468784" r:id="rId32"/>
    <p:sldId id="2147468773" r:id="rId33"/>
    <p:sldId id="283" r:id="rId34"/>
    <p:sldId id="2203" r:id="rId35"/>
    <p:sldId id="333" r:id="rId36"/>
    <p:sldId id="334" r:id="rId37"/>
    <p:sldId id="2147468774" r:id="rId38"/>
    <p:sldId id="4854" r:id="rId39"/>
    <p:sldId id="2147468748" r:id="rId40"/>
    <p:sldId id="2147468772" r:id="rId41"/>
    <p:sldId id="1389" r:id="rId42"/>
    <p:sldId id="2147468732" r:id="rId43"/>
    <p:sldId id="1991" r:id="rId44"/>
    <p:sldId id="2147468764" r:id="rId45"/>
    <p:sldId id="2147468756" r:id="rId46"/>
    <p:sldId id="214746878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9BFA7CF-D9C1-4444-9270-DA8019591FA7}">
          <p14:sldIdLst>
            <p14:sldId id="2147468733"/>
            <p14:sldId id="262"/>
            <p14:sldId id="2147468753"/>
          </p14:sldIdLst>
        </p14:section>
        <p14:section name="Bad" id="{65808B2E-1F3B-4245-A70D-644F3D262526}">
          <p14:sldIdLst>
            <p14:sldId id="2147468745"/>
            <p14:sldId id="2147468736"/>
            <p14:sldId id="1911"/>
            <p14:sldId id="2147468757"/>
            <p14:sldId id="2147468758"/>
            <p14:sldId id="2147468741"/>
            <p14:sldId id="2147468737"/>
            <p14:sldId id="1896"/>
            <p14:sldId id="2147468738"/>
            <p14:sldId id="1898"/>
            <p14:sldId id="1939"/>
            <p14:sldId id="1941"/>
            <p14:sldId id="2147468739"/>
            <p14:sldId id="2147468740"/>
            <p14:sldId id="2147468783"/>
            <p14:sldId id="1930"/>
            <p14:sldId id="2147468742"/>
            <p14:sldId id="2147468743"/>
            <p14:sldId id="2147468744"/>
            <p14:sldId id="1914"/>
            <p14:sldId id="1926"/>
            <p14:sldId id="2147468759"/>
            <p14:sldId id="2147468786"/>
            <p14:sldId id="2147468787"/>
            <p14:sldId id="2147468781"/>
            <p14:sldId id="2147468760"/>
            <p14:sldId id="2147468784"/>
          </p14:sldIdLst>
        </p14:section>
        <p14:section name="AI for Good" id="{22A9859A-4173-47A8-A157-8B100D41A841}">
          <p14:sldIdLst>
            <p14:sldId id="2147468773"/>
            <p14:sldId id="283"/>
            <p14:sldId id="2203"/>
            <p14:sldId id="333"/>
            <p14:sldId id="334"/>
            <p14:sldId id="2147468774"/>
            <p14:sldId id="4854"/>
            <p14:sldId id="2147468748"/>
          </p14:sldIdLst>
        </p14:section>
        <p14:section name="Ugly" id="{A9F7777B-0D19-4624-8D90-338DCB08CDB9}">
          <p14:sldIdLst>
            <p14:sldId id="2147468772"/>
            <p14:sldId id="1389"/>
            <p14:sldId id="2147468732"/>
            <p14:sldId id="1991"/>
            <p14:sldId id="2147468764"/>
          </p14:sldIdLst>
        </p14:section>
        <p14:section name="End" id="{554E948F-AC23-445A-81DB-C7EBCAA9F0A4}">
          <p14:sldIdLst>
            <p14:sldId id="2147468756"/>
            <p14:sldId id="21474687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0F1F2"/>
    <a:srgbClr val="004579"/>
    <a:srgbClr val="052962"/>
    <a:srgbClr val="FEF9F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75701" autoAdjust="0"/>
  </p:normalViewPr>
  <p:slideViewPr>
    <p:cSldViewPr snapToGrid="0">
      <p:cViewPr varScale="1">
        <p:scale>
          <a:sx n="114" d="100"/>
          <a:sy n="114" d="100"/>
        </p:scale>
        <p:origin x="2044" y="2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0-4DE0-A441-B496C7354B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0-4DE0-A441-B496C7354B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10-4DE0-A441-B496C7354B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10-4DE0-A441-B496C7354B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10-4DE0-A441-B496C7354B04}"/>
              </c:ext>
            </c:extLst>
          </c:dPt>
          <c:dLbls>
            <c:dLbl>
              <c:idx val="0"/>
              <c:layout>
                <c:manualLayout>
                  <c:x val="6.2810772280143271E-2"/>
                  <c:y val="-4.37346787962184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49402194513945"/>
                      <c:h val="0.277696922333908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10-4DE0-A441-B496C7354B04}"/>
                </c:ext>
              </c:extLst>
            </c:dLbl>
            <c:dLbl>
              <c:idx val="3"/>
              <c:layout>
                <c:manualLayout>
                  <c:x val="3.2144819106913959E-3"/>
                  <c:y val="1.612262059475575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10-4DE0-A441-B496C7354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Sheet1!$B$2:$B$6</c:f>
              <c:numCache>
                <c:formatCode>0.00%</c:formatCode>
                <c:ptCount val="5"/>
                <c:pt idx="0">
                  <c:v>0.78800000000000003</c:v>
                </c:pt>
                <c:pt idx="1">
                  <c:v>0.01</c:v>
                </c:pt>
                <c:pt idx="2">
                  <c:v>3.7999999999999999E-2</c:v>
                </c:pt>
                <c:pt idx="3">
                  <c:v>0.152</c:v>
                </c:pt>
                <c:pt idx="4">
                  <c:v>1.2E-2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White</c:v>
                      </c:pt>
                      <c:pt idx="1">
                        <c:v>Black</c:v>
                      </c:pt>
                      <c:pt idx="2">
                        <c:v>Latino</c:v>
                      </c:pt>
                      <c:pt idx="3">
                        <c:v>Asian</c:v>
                      </c:pt>
                      <c:pt idx="4">
                        <c:v>Other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A-2110-4DE0-A441-B496C7354B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2-4B15-BD84-B3EF2C42F2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2-4B15-BD84-B3EF2C42F2C9}"/>
              </c:ext>
            </c:extLst>
          </c:dPt>
          <c:dLbls>
            <c:dLbl>
              <c:idx val="0"/>
              <c:layout>
                <c:manualLayout>
                  <c:x val="0.16570629035367931"/>
                  <c:y val="-0.16002923287283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32-4B15-BD84-B3EF2C42F2C9}"/>
                </c:ext>
              </c:extLst>
            </c:dLbl>
            <c:dLbl>
              <c:idx val="1"/>
              <c:layout>
                <c:manualLayout>
                  <c:x val="-1.3106394604360876E-2"/>
                  <c:y val="-5.382191631017945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32-4B15-BD84-B3EF2C42F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Sheet1!$B$12:$B$13</c:f>
              <c:numCache>
                <c:formatCode>0.00%</c:formatCode>
                <c:ptCount val="2"/>
                <c:pt idx="0">
                  <c:v>0.91600000000000004</c:v>
                </c:pt>
                <c:pt idx="1">
                  <c:v>8.4000000000000005E-2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Sheet1!$A$12:$A$13</c15:sqref>
                        </c15:formulaRef>
                      </c:ext>
                    </c:extLst>
                    <c:strCache>
                      <c:ptCount val="2"/>
                      <c:pt idx="0">
                        <c:v>Men</c:v>
                      </c:pt>
                      <c:pt idx="1">
                        <c:v>Women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AD32-4B15-BD84-B3EF2C42F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13466-26D4-491A-96AF-369A828F57B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7FC101DA-06E8-4647-BE95-5DE59510358E}">
      <dgm:prSet custT="1"/>
      <dgm:spPr/>
      <dgm:t>
        <a:bodyPr/>
        <a:lstStyle/>
        <a:p>
          <a:pPr>
            <a:defRPr cap="all"/>
          </a:pPr>
          <a:r>
            <a:rPr lang="en-US" sz="1600" b="1" cap="none" baseline="0"/>
            <a:t>The Bad</a:t>
          </a:r>
          <a:br>
            <a:rPr lang="en-US" sz="1600" b="1" cap="none" baseline="0"/>
          </a:br>
          <a:r>
            <a:rPr lang="en-US" sz="1600" cap="none" baseline="0"/>
            <a:t>There is inherent bias in the data that underpins AI</a:t>
          </a:r>
        </a:p>
      </dgm:t>
    </dgm:pt>
    <dgm:pt modelId="{CD1F78D8-3CB7-4E33-8D34-895A907BB79F}" type="parTrans" cxnId="{5A15A465-A917-4015-960C-814077EE993B}">
      <dgm:prSet/>
      <dgm:spPr/>
      <dgm:t>
        <a:bodyPr/>
        <a:lstStyle/>
        <a:p>
          <a:endParaRPr lang="en-US"/>
        </a:p>
      </dgm:t>
    </dgm:pt>
    <dgm:pt modelId="{1720AD43-1997-4216-AB10-695D517B6028}" type="sibTrans" cxnId="{5A15A465-A917-4015-960C-814077EE993B}">
      <dgm:prSet/>
      <dgm:spPr/>
      <dgm:t>
        <a:bodyPr/>
        <a:lstStyle/>
        <a:p>
          <a:endParaRPr lang="en-US"/>
        </a:p>
      </dgm:t>
    </dgm:pt>
    <dgm:pt modelId="{C6F60529-3D94-4381-90DF-418E086EE1FA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Good </a:t>
          </a:r>
          <a:br>
            <a:rPr lang="en-US" sz="1600" b="1" cap="none" baseline="0" dirty="0"/>
          </a:br>
          <a:r>
            <a:rPr lang="en-US" sz="1600" cap="none" baseline="0" dirty="0"/>
            <a:t>AI provides a path for addressing today’s most vexing issues</a:t>
          </a:r>
        </a:p>
      </dgm:t>
    </dgm:pt>
    <dgm:pt modelId="{74CF504B-68CF-4654-B322-548FA2D272E7}" type="parTrans" cxnId="{21EA2D98-52C6-40C3-BD38-405EA4A5AACD}">
      <dgm:prSet/>
      <dgm:spPr/>
      <dgm:t>
        <a:bodyPr/>
        <a:lstStyle/>
        <a:p>
          <a:endParaRPr lang="en-US"/>
        </a:p>
      </dgm:t>
    </dgm:pt>
    <dgm:pt modelId="{CA8A3DD4-DE4C-49D3-9DC4-9C3F9842AA11}" type="sibTrans" cxnId="{21EA2D98-52C6-40C3-BD38-405EA4A5AACD}">
      <dgm:prSet/>
      <dgm:spPr/>
      <dgm:t>
        <a:bodyPr/>
        <a:lstStyle/>
        <a:p>
          <a:endParaRPr lang="en-US"/>
        </a:p>
      </dgm:t>
    </dgm:pt>
    <dgm:pt modelId="{EBC10BCA-FCE9-43ED-8C27-8AA19E2EC757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Ugly</a:t>
          </a:r>
          <a:br>
            <a:rPr lang="en-US" sz="1600" b="1" cap="none" baseline="0" dirty="0"/>
          </a:br>
          <a:r>
            <a:rPr lang="en-US" sz="1600" cap="none" baseline="0" dirty="0"/>
            <a:t>The biggest risks for AI aren’t technical, they are social</a:t>
          </a:r>
        </a:p>
      </dgm:t>
    </dgm:pt>
    <dgm:pt modelId="{9B937C16-A690-47AC-A8BF-C9988534D7EB}" type="parTrans" cxnId="{F5E52807-DC5B-4922-B7A1-10B03F2468FF}">
      <dgm:prSet/>
      <dgm:spPr/>
      <dgm:t>
        <a:bodyPr/>
        <a:lstStyle/>
        <a:p>
          <a:endParaRPr lang="en-US"/>
        </a:p>
      </dgm:t>
    </dgm:pt>
    <dgm:pt modelId="{ABB7F7FD-2E41-43CC-8FDD-67455BFD8E99}" type="sibTrans" cxnId="{F5E52807-DC5B-4922-B7A1-10B03F2468FF}">
      <dgm:prSet/>
      <dgm:spPr/>
      <dgm:t>
        <a:bodyPr/>
        <a:lstStyle/>
        <a:p>
          <a:endParaRPr lang="en-US"/>
        </a:p>
      </dgm:t>
    </dgm:pt>
    <dgm:pt modelId="{B38DC3AA-E061-45F9-8703-0CD517459234}" type="pres">
      <dgm:prSet presAssocID="{51913466-26D4-491A-96AF-369A828F57B3}" presName="root" presStyleCnt="0">
        <dgm:presLayoutVars>
          <dgm:dir/>
          <dgm:resizeHandles val="exact"/>
        </dgm:presLayoutVars>
      </dgm:prSet>
      <dgm:spPr/>
    </dgm:pt>
    <dgm:pt modelId="{DEACE3CA-6CDC-4433-AD08-7C753FF2C9EB}" type="pres">
      <dgm:prSet presAssocID="{7FC101DA-06E8-4647-BE95-5DE59510358E}" presName="compNode" presStyleCnt="0"/>
      <dgm:spPr/>
    </dgm:pt>
    <dgm:pt modelId="{F6BE07C0-CFED-4610-942E-B015F60C26DD}" type="pres">
      <dgm:prSet presAssocID="{7FC101DA-06E8-4647-BE95-5DE59510358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5606726-C43D-4E9D-99A8-63FC600F9531}" type="pres">
      <dgm:prSet presAssocID="{7FC101DA-06E8-4647-BE95-5DE59510358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EBCB2F71-7764-4D76-BFAB-D1C86735A0D1}" type="pres">
      <dgm:prSet presAssocID="{7FC101DA-06E8-4647-BE95-5DE59510358E}" presName="spaceRect" presStyleCnt="0"/>
      <dgm:spPr/>
    </dgm:pt>
    <dgm:pt modelId="{F4C9570D-0A79-446F-BF19-02C96EDB5505}" type="pres">
      <dgm:prSet presAssocID="{7FC101DA-06E8-4647-BE95-5DE59510358E}" presName="textRect" presStyleLbl="revTx" presStyleIdx="0" presStyleCnt="3" custLinFactNeighborX="-43">
        <dgm:presLayoutVars>
          <dgm:chMax val="1"/>
          <dgm:chPref val="1"/>
        </dgm:presLayoutVars>
      </dgm:prSet>
      <dgm:spPr/>
    </dgm:pt>
    <dgm:pt modelId="{67291112-5647-4E20-AD2E-09C82E786448}" type="pres">
      <dgm:prSet presAssocID="{1720AD43-1997-4216-AB10-695D517B6028}" presName="sibTrans" presStyleCnt="0"/>
      <dgm:spPr/>
    </dgm:pt>
    <dgm:pt modelId="{2298C70A-253F-4C09-BCE0-7D781D948607}" type="pres">
      <dgm:prSet presAssocID="{C6F60529-3D94-4381-90DF-418E086EE1FA}" presName="compNode" presStyleCnt="0"/>
      <dgm:spPr/>
    </dgm:pt>
    <dgm:pt modelId="{D2AC16FF-7344-4619-B485-62E8943511E7}" type="pres">
      <dgm:prSet presAssocID="{C6F60529-3D94-4381-90DF-418E086EE1F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F589C18-C19A-4A4D-9AA0-6FF7207BB8E4}" type="pres">
      <dgm:prSet presAssocID="{C6F60529-3D94-4381-90DF-418E086EE1F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19FA012-0B33-4976-9AF7-4D27E9813AC6}" type="pres">
      <dgm:prSet presAssocID="{C6F60529-3D94-4381-90DF-418E086EE1FA}" presName="spaceRect" presStyleCnt="0"/>
      <dgm:spPr/>
    </dgm:pt>
    <dgm:pt modelId="{DEB394BB-4A6B-4A4E-BEBD-13046793E169}" type="pres">
      <dgm:prSet presAssocID="{C6F60529-3D94-4381-90DF-418E086EE1FA}" presName="textRect" presStyleLbl="revTx" presStyleIdx="1" presStyleCnt="3" custLinFactNeighborX="-43">
        <dgm:presLayoutVars>
          <dgm:chMax val="1"/>
          <dgm:chPref val="1"/>
        </dgm:presLayoutVars>
      </dgm:prSet>
      <dgm:spPr/>
    </dgm:pt>
    <dgm:pt modelId="{94680579-5A3D-4719-B43B-1E68ABE0AD0B}" type="pres">
      <dgm:prSet presAssocID="{CA8A3DD4-DE4C-49D3-9DC4-9C3F9842AA11}" presName="sibTrans" presStyleCnt="0"/>
      <dgm:spPr/>
    </dgm:pt>
    <dgm:pt modelId="{DFD45645-A67C-4076-9298-6071AD4E6113}" type="pres">
      <dgm:prSet presAssocID="{EBC10BCA-FCE9-43ED-8C27-8AA19E2EC757}" presName="compNode" presStyleCnt="0"/>
      <dgm:spPr/>
    </dgm:pt>
    <dgm:pt modelId="{7763C5EF-1CB8-49CF-9FA2-A4223EC6CD96}" type="pres">
      <dgm:prSet presAssocID="{EBC10BCA-FCE9-43ED-8C27-8AA19E2EC75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805FD6D-004A-4D14-B773-D62AFE6F7EC1}" type="pres">
      <dgm:prSet presAssocID="{EBC10BCA-FCE9-43ED-8C27-8AA19E2EC7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vil Face with Solid Fill"/>
        </a:ext>
      </dgm:extLst>
    </dgm:pt>
    <dgm:pt modelId="{26D419E2-8EE7-41A8-8741-8B04557F6496}" type="pres">
      <dgm:prSet presAssocID="{EBC10BCA-FCE9-43ED-8C27-8AA19E2EC757}" presName="spaceRect" presStyleCnt="0"/>
      <dgm:spPr/>
    </dgm:pt>
    <dgm:pt modelId="{2A1B0CD6-D69D-4C04-B618-24FB4F0B00BA}" type="pres">
      <dgm:prSet presAssocID="{EBC10BCA-FCE9-43ED-8C27-8AA19E2EC757}" presName="textRect" presStyleLbl="revTx" presStyleIdx="2" presStyleCnt="3" custLinFactNeighborX="-43">
        <dgm:presLayoutVars>
          <dgm:chMax val="1"/>
          <dgm:chPref val="1"/>
        </dgm:presLayoutVars>
      </dgm:prSet>
      <dgm:spPr/>
    </dgm:pt>
  </dgm:ptLst>
  <dgm:cxnLst>
    <dgm:cxn modelId="{F5E52807-DC5B-4922-B7A1-10B03F2468FF}" srcId="{51913466-26D4-491A-96AF-369A828F57B3}" destId="{EBC10BCA-FCE9-43ED-8C27-8AA19E2EC757}" srcOrd="2" destOrd="0" parTransId="{9B937C16-A690-47AC-A8BF-C9988534D7EB}" sibTransId="{ABB7F7FD-2E41-43CC-8FDD-67455BFD8E99}"/>
    <dgm:cxn modelId="{5A15A465-A917-4015-960C-814077EE993B}" srcId="{51913466-26D4-491A-96AF-369A828F57B3}" destId="{7FC101DA-06E8-4647-BE95-5DE59510358E}" srcOrd="0" destOrd="0" parTransId="{CD1F78D8-3CB7-4E33-8D34-895A907BB79F}" sibTransId="{1720AD43-1997-4216-AB10-695D517B6028}"/>
    <dgm:cxn modelId="{61746E55-D94F-4180-9F73-498EC4F83C7B}" type="presOf" srcId="{EBC10BCA-FCE9-43ED-8C27-8AA19E2EC757}" destId="{2A1B0CD6-D69D-4C04-B618-24FB4F0B00BA}" srcOrd="0" destOrd="0" presId="urn:microsoft.com/office/officeart/2018/5/layout/IconLeafLabelList"/>
    <dgm:cxn modelId="{A48E1081-CC9A-46CE-9A11-3B75D249BFB6}" type="presOf" srcId="{51913466-26D4-491A-96AF-369A828F57B3}" destId="{B38DC3AA-E061-45F9-8703-0CD517459234}" srcOrd="0" destOrd="0" presId="urn:microsoft.com/office/officeart/2018/5/layout/IconLeafLabelList"/>
    <dgm:cxn modelId="{21EA2D98-52C6-40C3-BD38-405EA4A5AACD}" srcId="{51913466-26D4-491A-96AF-369A828F57B3}" destId="{C6F60529-3D94-4381-90DF-418E086EE1FA}" srcOrd="1" destOrd="0" parTransId="{74CF504B-68CF-4654-B322-548FA2D272E7}" sibTransId="{CA8A3DD4-DE4C-49D3-9DC4-9C3F9842AA11}"/>
    <dgm:cxn modelId="{EDF4C3AA-5E96-40B2-AC07-8CAA55589CE9}" type="presOf" srcId="{C6F60529-3D94-4381-90DF-418E086EE1FA}" destId="{DEB394BB-4A6B-4A4E-BEBD-13046793E169}" srcOrd="0" destOrd="0" presId="urn:microsoft.com/office/officeart/2018/5/layout/IconLeafLabelList"/>
    <dgm:cxn modelId="{C14B01B0-EB94-40DA-987C-21D776C4A6C1}" type="presOf" srcId="{7FC101DA-06E8-4647-BE95-5DE59510358E}" destId="{F4C9570D-0A79-446F-BF19-02C96EDB5505}" srcOrd="0" destOrd="0" presId="urn:microsoft.com/office/officeart/2018/5/layout/IconLeafLabelList"/>
    <dgm:cxn modelId="{4B1B6040-5225-49AD-8B59-467FCA1405D8}" type="presParOf" srcId="{B38DC3AA-E061-45F9-8703-0CD517459234}" destId="{DEACE3CA-6CDC-4433-AD08-7C753FF2C9EB}" srcOrd="0" destOrd="0" presId="urn:microsoft.com/office/officeart/2018/5/layout/IconLeafLabelList"/>
    <dgm:cxn modelId="{6AFD2827-5F3F-4888-921B-7FB931FD7BBF}" type="presParOf" srcId="{DEACE3CA-6CDC-4433-AD08-7C753FF2C9EB}" destId="{F6BE07C0-CFED-4610-942E-B015F60C26DD}" srcOrd="0" destOrd="0" presId="urn:microsoft.com/office/officeart/2018/5/layout/IconLeafLabelList"/>
    <dgm:cxn modelId="{D023F91C-1D42-48BF-8F8B-B3E5FC785396}" type="presParOf" srcId="{DEACE3CA-6CDC-4433-AD08-7C753FF2C9EB}" destId="{A5606726-C43D-4E9D-99A8-63FC600F9531}" srcOrd="1" destOrd="0" presId="urn:microsoft.com/office/officeart/2018/5/layout/IconLeafLabelList"/>
    <dgm:cxn modelId="{9258D010-EABA-45AB-99BC-83497A41632F}" type="presParOf" srcId="{DEACE3CA-6CDC-4433-AD08-7C753FF2C9EB}" destId="{EBCB2F71-7764-4D76-BFAB-D1C86735A0D1}" srcOrd="2" destOrd="0" presId="urn:microsoft.com/office/officeart/2018/5/layout/IconLeafLabelList"/>
    <dgm:cxn modelId="{AD8066E5-892D-4F34-9AB5-183D97C17406}" type="presParOf" srcId="{DEACE3CA-6CDC-4433-AD08-7C753FF2C9EB}" destId="{F4C9570D-0A79-446F-BF19-02C96EDB5505}" srcOrd="3" destOrd="0" presId="urn:microsoft.com/office/officeart/2018/5/layout/IconLeafLabelList"/>
    <dgm:cxn modelId="{8B698B66-F53B-4281-B68C-44A58CDB2BF1}" type="presParOf" srcId="{B38DC3AA-E061-45F9-8703-0CD517459234}" destId="{67291112-5647-4E20-AD2E-09C82E786448}" srcOrd="1" destOrd="0" presId="urn:microsoft.com/office/officeart/2018/5/layout/IconLeafLabelList"/>
    <dgm:cxn modelId="{FA8FEAE5-4749-4E8A-9B8D-C7BCE8473531}" type="presParOf" srcId="{B38DC3AA-E061-45F9-8703-0CD517459234}" destId="{2298C70A-253F-4C09-BCE0-7D781D948607}" srcOrd="2" destOrd="0" presId="urn:microsoft.com/office/officeart/2018/5/layout/IconLeafLabelList"/>
    <dgm:cxn modelId="{9B7E406F-A638-4379-A334-93EA1562FA47}" type="presParOf" srcId="{2298C70A-253F-4C09-BCE0-7D781D948607}" destId="{D2AC16FF-7344-4619-B485-62E8943511E7}" srcOrd="0" destOrd="0" presId="urn:microsoft.com/office/officeart/2018/5/layout/IconLeafLabelList"/>
    <dgm:cxn modelId="{3E3EED77-C5BA-4F85-BFFD-FD18E37AD938}" type="presParOf" srcId="{2298C70A-253F-4C09-BCE0-7D781D948607}" destId="{7F589C18-C19A-4A4D-9AA0-6FF7207BB8E4}" srcOrd="1" destOrd="0" presId="urn:microsoft.com/office/officeart/2018/5/layout/IconLeafLabelList"/>
    <dgm:cxn modelId="{E6C321AF-D451-4D4A-AB8F-875812494804}" type="presParOf" srcId="{2298C70A-253F-4C09-BCE0-7D781D948607}" destId="{119FA012-0B33-4976-9AF7-4D27E9813AC6}" srcOrd="2" destOrd="0" presId="urn:microsoft.com/office/officeart/2018/5/layout/IconLeafLabelList"/>
    <dgm:cxn modelId="{4B0A2737-C922-4838-B32C-1C3751C389A4}" type="presParOf" srcId="{2298C70A-253F-4C09-BCE0-7D781D948607}" destId="{DEB394BB-4A6B-4A4E-BEBD-13046793E169}" srcOrd="3" destOrd="0" presId="urn:microsoft.com/office/officeart/2018/5/layout/IconLeafLabelList"/>
    <dgm:cxn modelId="{5C2E08B1-C0A8-4C1D-A055-01FAA2360B53}" type="presParOf" srcId="{B38DC3AA-E061-45F9-8703-0CD517459234}" destId="{94680579-5A3D-4719-B43B-1E68ABE0AD0B}" srcOrd="3" destOrd="0" presId="urn:microsoft.com/office/officeart/2018/5/layout/IconLeafLabelList"/>
    <dgm:cxn modelId="{B9FC8B90-3173-480D-964C-43641D084F1C}" type="presParOf" srcId="{B38DC3AA-E061-45F9-8703-0CD517459234}" destId="{DFD45645-A67C-4076-9298-6071AD4E6113}" srcOrd="4" destOrd="0" presId="urn:microsoft.com/office/officeart/2018/5/layout/IconLeafLabelList"/>
    <dgm:cxn modelId="{00E868C6-5823-4990-A6E1-AB770A389419}" type="presParOf" srcId="{DFD45645-A67C-4076-9298-6071AD4E6113}" destId="{7763C5EF-1CB8-49CF-9FA2-A4223EC6CD96}" srcOrd="0" destOrd="0" presId="urn:microsoft.com/office/officeart/2018/5/layout/IconLeafLabelList"/>
    <dgm:cxn modelId="{B00505D9-EC43-4F37-9F72-2C487BFF435E}" type="presParOf" srcId="{DFD45645-A67C-4076-9298-6071AD4E6113}" destId="{B805FD6D-004A-4D14-B773-D62AFE6F7EC1}" srcOrd="1" destOrd="0" presId="urn:microsoft.com/office/officeart/2018/5/layout/IconLeafLabelList"/>
    <dgm:cxn modelId="{AE1F079D-E4CA-4486-9B13-ECB255624BA7}" type="presParOf" srcId="{DFD45645-A67C-4076-9298-6071AD4E6113}" destId="{26D419E2-8EE7-41A8-8741-8B04557F6496}" srcOrd="2" destOrd="0" presId="urn:microsoft.com/office/officeart/2018/5/layout/IconLeafLabelList"/>
    <dgm:cxn modelId="{1FE88673-575E-4899-9221-3B243FB1D039}" type="presParOf" srcId="{DFD45645-A67C-4076-9298-6071AD4E6113}" destId="{2A1B0CD6-D69D-4C04-B618-24FB4F0B00B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E07C0-CFED-4610-942E-B015F60C26DD}">
      <dsp:nvSpPr>
        <dsp:cNvPr id="0" name=""/>
        <dsp:cNvSpPr/>
      </dsp:nvSpPr>
      <dsp:spPr>
        <a:xfrm>
          <a:off x="350062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06726-C43D-4E9D-99A8-63FC600F9531}">
      <dsp:nvSpPr>
        <dsp:cNvPr id="0" name=""/>
        <dsp:cNvSpPr/>
      </dsp:nvSpPr>
      <dsp:spPr>
        <a:xfrm>
          <a:off x="582920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9570D-0A79-446F-BF19-02C96EDB5505}">
      <dsp:nvSpPr>
        <dsp:cNvPr id="0" name=""/>
        <dsp:cNvSpPr/>
      </dsp:nvSpPr>
      <dsp:spPr>
        <a:xfrm>
          <a:off x="6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/>
            <a:t>The Bad</a:t>
          </a:r>
          <a:br>
            <a:rPr lang="en-US" sz="1600" b="1" kern="1200" cap="none" baseline="0"/>
          </a:br>
          <a:r>
            <a:rPr lang="en-US" sz="1600" kern="1200" cap="none" baseline="0"/>
            <a:t>There is inherent bias in the data that underpins AI</a:t>
          </a:r>
        </a:p>
      </dsp:txBody>
      <dsp:txXfrm>
        <a:off x="6" y="2133198"/>
        <a:ext cx="1791210" cy="895605"/>
      </dsp:txXfrm>
    </dsp:sp>
    <dsp:sp modelId="{D2AC16FF-7344-4619-B485-62E8943511E7}">
      <dsp:nvSpPr>
        <dsp:cNvPr id="0" name=""/>
        <dsp:cNvSpPr/>
      </dsp:nvSpPr>
      <dsp:spPr>
        <a:xfrm>
          <a:off x="2454735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89C18-C19A-4A4D-9AA0-6FF7207BB8E4}">
      <dsp:nvSpPr>
        <dsp:cNvPr id="0" name=""/>
        <dsp:cNvSpPr/>
      </dsp:nvSpPr>
      <dsp:spPr>
        <a:xfrm>
          <a:off x="2687593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394BB-4A6B-4A4E-BEBD-13046793E169}">
      <dsp:nvSpPr>
        <dsp:cNvPr id="0" name=""/>
        <dsp:cNvSpPr/>
      </dsp:nvSpPr>
      <dsp:spPr>
        <a:xfrm>
          <a:off x="2104679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Good </a:t>
          </a:r>
          <a:br>
            <a:rPr lang="en-US" sz="1600" b="1" kern="1200" cap="none" baseline="0" dirty="0"/>
          </a:br>
          <a:r>
            <a:rPr lang="en-US" sz="1600" kern="1200" cap="none" baseline="0" dirty="0"/>
            <a:t>AI provides a path for addressing today’s most vexing issues</a:t>
          </a:r>
        </a:p>
      </dsp:txBody>
      <dsp:txXfrm>
        <a:off x="2104679" y="2133198"/>
        <a:ext cx="1791210" cy="895605"/>
      </dsp:txXfrm>
    </dsp:sp>
    <dsp:sp modelId="{7763C5EF-1CB8-49CF-9FA2-A4223EC6CD96}">
      <dsp:nvSpPr>
        <dsp:cNvPr id="0" name=""/>
        <dsp:cNvSpPr/>
      </dsp:nvSpPr>
      <dsp:spPr>
        <a:xfrm>
          <a:off x="4559408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5FD6D-004A-4D14-B773-D62AFE6F7EC1}">
      <dsp:nvSpPr>
        <dsp:cNvPr id="0" name=""/>
        <dsp:cNvSpPr/>
      </dsp:nvSpPr>
      <dsp:spPr>
        <a:xfrm>
          <a:off x="4792265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B0CD6-D69D-4C04-B618-24FB4F0B00BA}">
      <dsp:nvSpPr>
        <dsp:cNvPr id="0" name=""/>
        <dsp:cNvSpPr/>
      </dsp:nvSpPr>
      <dsp:spPr>
        <a:xfrm>
          <a:off x="4209352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Ugly</a:t>
          </a:r>
          <a:br>
            <a:rPr lang="en-US" sz="1600" b="1" kern="1200" cap="none" baseline="0" dirty="0"/>
          </a:br>
          <a:r>
            <a:rPr lang="en-US" sz="1600" kern="1200" cap="none" baseline="0" dirty="0"/>
            <a:t>The biggest risks for AI aren’t technical, they are social</a:t>
          </a:r>
        </a:p>
      </dsp:txBody>
      <dsp:txXfrm>
        <a:off x="4209352" y="2133198"/>
        <a:ext cx="1791210" cy="89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C511E-FF2D-4F26-9B6A-7C16E76E4E8C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EACA-90CD-4E64-B4BD-888E9AA3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92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83E2B-7855-76B4-6AF6-97E4EF7E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7677A5-0F16-0966-C38F-8D961D90B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5F686-E210-0F08-52CA-26A735671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04287-660E-8F3B-A159-C578AA1AD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16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3DEA-85BC-3FB6-CE51-A74BE2A04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84075-7614-9460-1A97-62DED4801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E42E0-8FA0-6E25-1531-F8924001D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6D9E2-B5EB-48AC-9D74-634E6F012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99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9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A21DD-F623-2109-773E-0C6685EF2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5F0F4-E95E-5A30-B181-2B6A58B2D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3E5B2-AF43-EB31-C34A-59784B41E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46418-9632-C6D4-85E1-C0E0B2408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45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8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96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7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57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93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64800-8EEA-1BCA-FF21-0A1F97A70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CCC6B-C24D-5633-70B8-A8AF4153D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4E185-AEB9-E551-DDC6-C7DD497C4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7095A-5E5C-FD67-441E-1570A3EA7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908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469E3-1E51-7409-9C20-AF180B96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25173-5067-AAA6-E6E9-EB123CB0B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1D8F49-4319-8E39-6F3A-455D11CB7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9BBE9-B332-89F7-B639-7B4C4D955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49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71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12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2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30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D18FA-96D9-4E58-B64C-04BF2727D2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92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33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582C7D2-75FE-4CAE-9562-6A46FF3C4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6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60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0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40288-5294-59E7-2855-CDE7A277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63DEB-99F1-278E-1A7C-4421B3C24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FE584-E9CB-43A6-3ADE-D25A0B470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85093-5AFA-D08A-2796-536CB9FDA9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738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8A6DF-D9D4-E14C-95F9-C7EAAEF9219F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798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014B8-91FB-4ECF-BA6D-1B6FD30761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681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3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5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06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3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9C627-51EE-8F5D-BCCF-DBD681CA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10D5C-CE97-51C5-68DD-5A3375060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C9124-447B-BCD9-3C8A-EF3A424A1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1DB6A-2D7D-0F1F-717B-245A9B418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54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BB69B-66A4-7E0F-F934-4ECD7F63B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7AF440-0400-102B-2F1D-4C8AA230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734FAC-AF59-7671-8F95-929FC0D56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FDD4A-F9C2-5FCE-E5AE-196977BC3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725900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4DC2-49C4-4AE8-8C1C-1B3B854EF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1409B-3F45-46EA-8E01-B0C88D9C1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D298-F18E-4149-9EBD-79099EBF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DAF7-3255-4BAC-A691-0B478AB4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011A-CB1A-4C26-9CF7-D0672DD5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C762-09D0-4DE5-A434-87310A8A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EE6EE-1FB4-4E67-84B9-0C2CC7BF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C62E-1219-483D-83A3-8FAE41B9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3D194-54AA-407E-9F68-0EB1769E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971E4-D0B3-4A81-9420-3E343EA7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8A4EC-6CDA-4B77-8829-19CA8FCBC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927D-9EBB-46D1-A80D-28EC8DFB1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03A2-5935-4CB9-95F5-D9D5B5CF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4293-680E-4938-ADB3-B85DD322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B023-BA4B-494B-9B99-2CC14C0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9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74012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/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89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err="1"/>
              <a:t>Edt</a:t>
            </a:r>
            <a:r>
              <a:rPr lang="en-US"/>
              <a:t>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86130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5778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0152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39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/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874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5681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A8DF-0252-4147-BA2D-6BB6AFE2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86F8-A712-4EDF-9056-56F3AB68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1264-7BF8-4918-9502-9941315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8B2B-FCD3-47C5-AB44-6D27AB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0792-73BF-463C-ACCE-7C5E296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3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9278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766524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23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694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3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15510631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32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421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4646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832497" y="6745931"/>
            <a:ext cx="896425" cy="896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1428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917-B859-4E4D-A257-1296528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7186-5228-41B3-85F1-77A113DF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75E7-B30C-479A-8097-3EA0D6CE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45E1-AD24-4240-87BB-40348A78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20AD-40D5-4836-B193-56365EE1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5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32940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err="1"/>
              <a:t>Edt</a:t>
            </a:r>
            <a:r>
              <a:rPr lang="en-US"/>
              <a:t>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36458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/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7523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8908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err="1"/>
              <a:t>Edt</a:t>
            </a:r>
            <a:r>
              <a:rPr lang="en-US"/>
              <a:t>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198318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3656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61487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761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2385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603-925A-465D-885A-FEF87D81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0FCE-CE8F-47AE-9070-6BF9D1CB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4EE02-849B-42C1-98E3-B21CEF019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28B-8738-4D53-984D-A1663F06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6FA1-8B54-4BE0-B9B6-D1CD0BEF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1FFB-B094-466C-A8F4-124ED3C3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3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3716978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00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832497" y="6745931"/>
            <a:ext cx="896425" cy="896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3264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50878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4DC2-49C4-4AE8-8C1C-1B3B854EF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1409B-3F45-46EA-8E01-B0C88D9C1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D298-F18E-4149-9EBD-79099EBF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DAF7-3255-4BAC-A691-0B478AB4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011A-CB1A-4C26-9CF7-D0672DD5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19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A8DF-0252-4147-BA2D-6BB6AFE2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86F8-A712-4EDF-9056-56F3AB68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1264-7BF8-4918-9502-9941315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8B2B-FCD3-47C5-AB44-6D27AB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0792-73BF-463C-ACCE-7C5E296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5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917-B859-4E4D-A257-1296528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7186-5228-41B3-85F1-77A113DF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75E7-B30C-479A-8097-3EA0D6CE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45E1-AD24-4240-87BB-40348A78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20AD-40D5-4836-B193-56365EE1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71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603-925A-465D-885A-FEF87D81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0FCE-CE8F-47AE-9070-6BF9D1CB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4EE02-849B-42C1-98E3-B21CEF019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28B-8738-4D53-984D-A1663F06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6FA1-8B54-4BE0-B9B6-D1CD0BEF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1FFB-B094-466C-A8F4-124ED3C3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66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A480-8BEE-4B59-BCA9-D3ACAC55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0440-4FE1-493D-9B31-242B42BC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C48-7BC4-4E6B-BBBD-5AE8EDF4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69C0-2D06-4407-85F2-CA8CB9553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C63CC-A3EF-4BE0-AB8A-63880AD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B0031-9D58-423C-B280-66E0A7DD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3AFDD-3AC5-4CE3-94C3-9F2AA07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EB017-25F9-4A78-96E0-4D27521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66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0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A480-8BEE-4B59-BCA9-D3ACAC55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0440-4FE1-493D-9B31-242B42BC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C48-7BC4-4E6B-BBBD-5AE8EDF4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69C0-2D06-4407-85F2-CA8CB9553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C63CC-A3EF-4BE0-AB8A-63880AD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B0031-9D58-423C-B280-66E0A7DD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3AFDD-3AC5-4CE3-94C3-9F2AA07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EB017-25F9-4A78-96E0-4D27521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2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999BC-EE10-4552-9586-F02E8E6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2F74-8005-448C-A78E-648AAF6C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8108-71BE-425A-901D-5F4D470E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73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803C-8A2D-4E8F-B5C5-D4318C9A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B6F7-6346-4E5C-A37B-BB47DD81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C3205-20E8-4D6B-976D-741788D20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0D9AD-740A-45F3-B7CD-FCBF0378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0CA9-9D1B-49F6-9288-716D5B4D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6094-FEF1-4118-BC75-63424EEC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60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BED7-72DB-44AA-B40C-1D769AC9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032CA-2B9C-4CA8-A93E-7D67B5616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4C28-E3D8-4BBF-BB26-E065DD47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16164-D749-428C-9FA5-5CFEA47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6011-2824-4C67-A12C-DA9D1D34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3C611-A2F1-4CC7-99B8-0EFE9E5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5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999BC-EE10-4552-9586-F02E8E6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2F74-8005-448C-A78E-648AAF6C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8108-71BE-425A-901D-5F4D470E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7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803C-8A2D-4E8F-B5C5-D4318C9A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B6F7-6346-4E5C-A37B-BB47DD81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C3205-20E8-4D6B-976D-741788D20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0D9AD-740A-45F3-B7CD-FCBF0378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0CA9-9D1B-49F6-9288-716D5B4D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6094-FEF1-4118-BC75-63424EEC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BED7-72DB-44AA-B40C-1D769AC9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032CA-2B9C-4CA8-A93E-7D67B5616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4C28-E3D8-4BBF-BB26-E065DD47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16164-D749-428C-9FA5-5CFEA47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6011-2824-4C67-A12C-DA9D1D34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3C611-A2F1-4CC7-99B8-0EFE9E5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3751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5F099-474F-4181-B073-D11110C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73A7-BF51-44BA-B521-6AE41C5E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BA31-E9E6-4D26-87A2-6D7B6815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A58C-59F3-42F4-B046-275D2EEE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E1-0599-479D-BFC8-2433E5829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5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4" r:id="rId12"/>
    <p:sldLayoutId id="2147483800" r:id="rId13"/>
    <p:sldLayoutId id="2147483814" r:id="rId14"/>
    <p:sldLayoutId id="2147483816" r:id="rId15"/>
    <p:sldLayoutId id="2147483817" r:id="rId16"/>
    <p:sldLayoutId id="2147483818" r:id="rId17"/>
    <p:sldLayoutId id="2147483853" r:id="rId18"/>
    <p:sldLayoutId id="2147483854" r:id="rId19"/>
    <p:sldLayoutId id="2147483856" r:id="rId20"/>
    <p:sldLayoutId id="2147483857" r:id="rId21"/>
    <p:sldLayoutId id="2147483858" r:id="rId22"/>
    <p:sldLayoutId id="2147483860" r:id="rId23"/>
    <p:sldLayoutId id="2147483861" r:id="rId24"/>
    <p:sldLayoutId id="2147483862" r:id="rId25"/>
    <p:sldLayoutId id="2147483863" r:id="rId26"/>
    <p:sldLayoutId id="2147483865" r:id="rId27"/>
    <p:sldLayoutId id="2147483866" r:id="rId28"/>
    <p:sldLayoutId id="2147483867" r:id="rId29"/>
    <p:sldLayoutId id="2147483874" r:id="rId30"/>
    <p:sldLayoutId id="2147483909" r:id="rId31"/>
    <p:sldLayoutId id="2147483887" r:id="rId32"/>
    <p:sldLayoutId id="2147483888" r:id="rId33"/>
    <p:sldLayoutId id="2147483889" r:id="rId34"/>
    <p:sldLayoutId id="2147483890" r:id="rId35"/>
    <p:sldLayoutId id="2147483891" r:id="rId36"/>
    <p:sldLayoutId id="2147483892" r:id="rId37"/>
    <p:sldLayoutId id="2147483894" r:id="rId38"/>
    <p:sldLayoutId id="2147483895" r:id="rId39"/>
    <p:sldLayoutId id="2147483896" r:id="rId40"/>
    <p:sldLayoutId id="2147483897" r:id="rId41"/>
    <p:sldLayoutId id="2147483901" r:id="rId42"/>
    <p:sldLayoutId id="2147483908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5F099-474F-4181-B073-D11110C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73A7-BF51-44BA-B521-6AE41C5E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BA31-E9E6-4D26-87A2-6D7B6815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 14,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A58C-59F3-42F4-B046-275D2EEE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E1-0599-479D-BFC8-2433E5829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images of people using computers and phones">
            <a:extLst>
              <a:ext uri="{FF2B5EF4-FFF2-40B4-BE49-F238E27FC236}">
                <a16:creationId xmlns:a16="http://schemas.microsoft.com/office/drawing/2014/main" id="{47B0E28A-C60A-9DB0-51C0-7F6AAD0D8B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53714" y="6620338"/>
            <a:ext cx="738286" cy="2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0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uvais.com/talks" TargetMode="External"/></Relationships>
</file>

<file path=ppt/slides/_rels/slide10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11.xml.rels><?xml version="1.0" encoding="UTF-8" standalone="yes"?>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13.xml.rels><?xml version="1.0" encoding="UTF-8" standalone="yes"?>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5.xml.rels><?xml version="1.0" encoding="UTF-8" standalone="yes"?>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17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18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19.xml.rels><?xml version="1.0" encoding="UTF-8" standalone="yes"?>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2.png"/></Relationships>
</file>

<file path=ppt/slides/_rels/slide21.xml.rels><?xml version="1.0" encoding="UTF-8" standalone="yes"?>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23.xml.rels><?xml version="1.0" encoding="UTF-8" standalone="yes"?>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26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27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28.xml.rels><?xml version="1.0" encoding="UTF-8" standalone="yes"?>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29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3.xml.rels><?xml version="1.0" encoding="UTF-8" standalone="yes"?>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2.xml.rels><?xml version="1.0" encoding="UTF-8" standalone="yes"?>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3.xml.rels><?xml version="1.0" encoding="UTF-8" standalone="yes"?>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35.xml.rels><?xml version="1.0" encoding="UTF-8" standalone="yes"?>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jpeg"/></Relationships>
</file>

<file path=ppt/slides/_rels/slide36.xml.rels><?xml version="1.0" encoding="UTF-8" standalone="yes"?>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7.xml.rels><?xml version="1.0" encoding="UTF-8" standalone="yes"?>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0.png"/><Relationship Id="rId11" Type="http://schemas.openxmlformats.org/officeDocument/2006/relationships/image" Target="../media/image76.png"/><Relationship Id="rId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image" Target="../media/image78.png"/><Relationship Id="rId9" Type="http://schemas.openxmlformats.org/officeDocument/2006/relationships/image" Target="../media/image74.png"/></Relationships>
</file>

<file path=ppt/slides/_rels/slide43.xml.rels><?xml version="1.0" encoding="UTF-8" standalone="yes"?>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<Relationships xmlns="http://schemas.openxmlformats.org/package/2006/relationships"><Relationship Id="rId3" Type="http://schemas.openxmlformats.org/officeDocument/2006/relationships/hyperlink" Target="mailto:scott@mauvais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6.xml.rels><?xml version="1.0" encoding="UTF-8" standalone="yes"?>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48017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3700" dirty="0">
                <a:solidFill>
                  <a:schemeClr val="tx1"/>
                </a:solidFill>
              </a:rPr>
              <a:t>SF Tech Week 2025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29622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&amp; The Ugly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www.mauvais.com/talks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7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voids </a:t>
            </a:r>
            <a:r>
              <a:rPr lang="en-US" sz="7200" dirty="0"/>
              <a:t>c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reate </a:t>
            </a:r>
            <a:r>
              <a:rPr lang="en-US" sz="7200" dirty="0"/>
              <a:t>b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ias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4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11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95236-5560-8B48-B62A-16D426781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D56B606-E112-F9CE-5BCD-618EEBCB4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5749CBA-D1D5-24D9-ED76-32BDCC635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A67AA8-B255-10DB-26DE-1DD5253D8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5D63F6-477F-D0BE-4DAA-29E076A7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Reality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is biased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582AACE2-D44C-39A0-4C4A-C21C3348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A8E068F-B912-604F-BDC0-17C45C010FAB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7855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5E6BC-E2A3-FB8A-9981-FCDAC8DA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362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41BD2-45E1-81B6-2B85-3BB378CCF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7CE4A54A-AF92-C2F2-EDB7-7EDBB2C3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1DF798-9F9B-E025-4B02-5753A9AA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Percentage of Fortune 500 CEOs</a:t>
            </a:r>
          </a:p>
        </p:txBody>
      </p:sp>
      <p:sp>
        <p:nvSpPr>
          <p:cNvPr id="30" name="Freeform: Shape 11">
            <a:extLst>
              <a:ext uri="{FF2B5EF4-FFF2-40B4-BE49-F238E27FC236}">
                <a16:creationId xmlns:a16="http://schemas.microsoft.com/office/drawing/2014/main" id="{C6175FB7-4E82-F5B6-1968-09091B071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50" y="323519"/>
            <a:ext cx="7217311" cy="6212748"/>
          </a:xfrm>
          <a:custGeom>
            <a:avLst/>
            <a:gdLst>
              <a:gd name="connsiteX0" fmla="*/ 0 w 7217311"/>
              <a:gd name="connsiteY0" fmla="*/ 0 h 6212748"/>
              <a:gd name="connsiteX1" fmla="*/ 1121310 w 7217311"/>
              <a:gd name="connsiteY1" fmla="*/ 0 h 6212748"/>
              <a:gd name="connsiteX2" fmla="*/ 1837014 w 7217311"/>
              <a:gd name="connsiteY2" fmla="*/ 0 h 6212748"/>
              <a:gd name="connsiteX3" fmla="*/ 2893412 w 7217311"/>
              <a:gd name="connsiteY3" fmla="*/ 0 h 6212748"/>
              <a:gd name="connsiteX4" fmla="*/ 3635911 w 7217311"/>
              <a:gd name="connsiteY4" fmla="*/ 0 h 6212748"/>
              <a:gd name="connsiteX5" fmla="*/ 3635913 w 7217311"/>
              <a:gd name="connsiteY5" fmla="*/ 0 h 6212748"/>
              <a:gd name="connsiteX6" fmla="*/ 7217311 w 7217311"/>
              <a:gd name="connsiteY6" fmla="*/ 0 h 6212748"/>
              <a:gd name="connsiteX7" fmla="*/ 7217311 w 7217311"/>
              <a:gd name="connsiteY7" fmla="*/ 2864954 h 6212748"/>
              <a:gd name="connsiteX8" fmla="*/ 3773866 w 7217311"/>
              <a:gd name="connsiteY8" fmla="*/ 6212748 h 6212748"/>
              <a:gd name="connsiteX9" fmla="*/ 2893412 w 7217311"/>
              <a:gd name="connsiteY9" fmla="*/ 6212748 h 6212748"/>
              <a:gd name="connsiteX10" fmla="*/ 2893412 w 7217311"/>
              <a:gd name="connsiteY10" fmla="*/ 6210962 h 6212748"/>
              <a:gd name="connsiteX11" fmla="*/ 1837014 w 7217311"/>
              <a:gd name="connsiteY11" fmla="*/ 6210962 h 6212748"/>
              <a:gd name="connsiteX12" fmla="*/ 1837014 w 7217311"/>
              <a:gd name="connsiteY12" fmla="*/ 6212748 h 6212748"/>
              <a:gd name="connsiteX13" fmla="*/ 0 w 7217311"/>
              <a:gd name="connsiteY13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7311" h="6212748">
                <a:moveTo>
                  <a:pt x="0" y="0"/>
                </a:moveTo>
                <a:lnTo>
                  <a:pt x="1121310" y="0"/>
                </a:lnTo>
                <a:lnTo>
                  <a:pt x="1837014" y="0"/>
                </a:lnTo>
                <a:lnTo>
                  <a:pt x="2893412" y="0"/>
                </a:lnTo>
                <a:lnTo>
                  <a:pt x="3635911" y="0"/>
                </a:lnTo>
                <a:lnTo>
                  <a:pt x="3635913" y="0"/>
                </a:lnTo>
                <a:lnTo>
                  <a:pt x="7217311" y="0"/>
                </a:lnTo>
                <a:lnTo>
                  <a:pt x="7217311" y="2864954"/>
                </a:lnTo>
                <a:lnTo>
                  <a:pt x="3773866" y="6212748"/>
                </a:lnTo>
                <a:lnTo>
                  <a:pt x="2893412" y="6212748"/>
                </a:lnTo>
                <a:lnTo>
                  <a:pt x="2893412" y="6210962"/>
                </a:lnTo>
                <a:lnTo>
                  <a:pt x="1837014" y="6210962"/>
                </a:lnTo>
                <a:lnTo>
                  <a:pt x="1837014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ight Triangle 13">
            <a:extLst>
              <a:ext uri="{FF2B5EF4-FFF2-40B4-BE49-F238E27FC236}">
                <a16:creationId xmlns:a16="http://schemas.microsoft.com/office/drawing/2014/main" id="{6B75DAF2-D82F-4FDD-374B-E0AFA91C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36FED1D6-8CBA-C471-9B2D-954E6DBA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F919C00-9ED2-7F6F-F4FE-0531445063CB}"/>
              </a:ext>
            </a:extLst>
          </p:cNvPr>
          <p:cNvGraphicFramePr>
            <a:graphicFrameLocks/>
          </p:cNvGraphicFramePr>
          <p:nvPr/>
        </p:nvGraphicFramePr>
        <p:xfrm>
          <a:off x="5101143" y="2291582"/>
          <a:ext cx="2590642" cy="214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AB9A203-22EC-DF87-DE0B-8254B17EA06E}"/>
              </a:ext>
            </a:extLst>
          </p:cNvPr>
          <p:cNvGraphicFramePr>
            <a:graphicFrameLocks/>
          </p:cNvGraphicFramePr>
          <p:nvPr/>
        </p:nvGraphicFramePr>
        <p:xfrm>
          <a:off x="7944164" y="2329370"/>
          <a:ext cx="3192568" cy="219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3580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4EBB9-1BDC-9D70-6A9C-2CEADD67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31CFD-8708-A489-485B-8A0C82E4B9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BCBFA3-1F1C-51D4-F5BF-74D8CFD2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7" y="1590992"/>
            <a:ext cx="10887271" cy="50696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DA530A-0B28-56E3-29C8-E88123561884}"/>
              </a:ext>
            </a:extLst>
          </p:cNvPr>
          <p:cNvSpPr/>
          <p:nvPr/>
        </p:nvSpPr>
        <p:spPr>
          <a:xfrm>
            <a:off x="6096000" y="4552850"/>
            <a:ext cx="860142" cy="11011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1DE3E7-C55F-4378-42E9-3215149E8F01}"/>
              </a:ext>
            </a:extLst>
          </p:cNvPr>
          <p:cNvSpPr/>
          <p:nvPr/>
        </p:nvSpPr>
        <p:spPr>
          <a:xfrm>
            <a:off x="1349140" y="2246076"/>
            <a:ext cx="922421" cy="27574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594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More than just biased data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3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</a:rPr>
              <a:t>It is us</a:t>
            </a:r>
            <a:br>
              <a:rPr lang="en-US" sz="7200" dirty="0">
                <a:solidFill>
                  <a:srgbClr val="FF0000"/>
                </a:solidFill>
              </a:rPr>
            </a:br>
            <a:endParaRPr lang="en-US" sz="72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6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A0898-1955-9D33-D861-F6C068DD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CB7391-1AD2-7D8C-2526-1476740C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br>
              <a:rPr lang="en-US" sz="7200" dirty="0">
                <a:solidFill>
                  <a:srgbClr val="FF0000"/>
                </a:solidFill>
              </a:rPr>
            </a:b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We are biased</a:t>
            </a:r>
            <a:endParaRPr lang="en-US" sz="72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FD81DAA-4742-9E08-C152-7D1EBAA2F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24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D0A1-2C76-412E-BB33-84532518CE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19800" y="365125"/>
            <a:ext cx="6172200" cy="1828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/>
              <a:t>We are AI’s study-buddy and we are teaching all our misogyny and hatred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10774DAE-BF79-4718-8A84-FE9C5E40CF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40263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F8FD4-5BC1-445C-BB04-2E7EBD502B0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019800" y="2322513"/>
            <a:ext cx="6172200" cy="38592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—Amy Webb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078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1180-D07D-3F05-9E9B-AE5329E2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6CBA-B4DF-BE84-C528-CC919B2E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1" dirty="0"/>
              <a:t>Tech Week 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0CB82-A5C2-6020-50EC-9EF38EDF0D11}"/>
              </a:ext>
            </a:extLst>
          </p:cNvPr>
          <p:cNvSpPr txBox="1"/>
          <p:nvPr/>
        </p:nvSpPr>
        <p:spPr>
          <a:xfrm>
            <a:off x="401221" y="3081929"/>
            <a:ext cx="4846320" cy="34707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2133" b="1" dirty="0"/>
              <a:t>https://on.sfpl.org/TWMay2025Survey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12185D-4448-5DBF-CFF7-C856EE08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51" r="21579"/>
          <a:stretch/>
        </p:blipFill>
        <p:spPr>
          <a:xfrm>
            <a:off x="5311702" y="7"/>
            <a:ext cx="6878775" cy="68579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235312-11D3-0FEF-7B7B-E985BDE1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92" y="3436851"/>
            <a:ext cx="3004919" cy="30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10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9C8ED-CD11-8082-0216-EA8C174F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7218" cy="46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401996-2F6E-B70A-0740-D41734FF6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19" t="106" r="4224" b="86238"/>
          <a:stretch/>
        </p:blipFill>
        <p:spPr>
          <a:xfrm>
            <a:off x="-1" y="469924"/>
            <a:ext cx="10172400" cy="107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77A9F6-BA4E-0268-CC94-CE39F5D2C9CD}"/>
              </a:ext>
            </a:extLst>
          </p:cNvPr>
          <p:cNvSpPr/>
          <p:nvPr/>
        </p:nvSpPr>
        <p:spPr>
          <a:xfrm>
            <a:off x="7900458" y="3937819"/>
            <a:ext cx="3592326" cy="2920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9913F-86A9-BEE6-329C-8A2864BAA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9" t="38271" r="36187" b="18377"/>
          <a:stretch/>
        </p:blipFill>
        <p:spPr>
          <a:xfrm>
            <a:off x="-1" y="1562606"/>
            <a:ext cx="8483601" cy="50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0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F97D8-980A-DC67-0F82-D5D0626D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82"/>
          <a:stretch/>
        </p:blipFill>
        <p:spPr>
          <a:xfrm>
            <a:off x="4036572" y="418698"/>
            <a:ext cx="4539538" cy="629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608BF-EE74-946C-6432-919DCE30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35781" cy="384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0A4560-5169-DC6E-3011-8657919FC3B4}"/>
              </a:ext>
            </a:extLst>
          </p:cNvPr>
          <p:cNvSpPr/>
          <p:nvPr/>
        </p:nvSpPr>
        <p:spPr>
          <a:xfrm>
            <a:off x="1091612" y="0"/>
            <a:ext cx="11149935" cy="384453"/>
          </a:xfrm>
          <a:prstGeom prst="rect">
            <a:avLst/>
          </a:prstGeom>
          <a:solidFill>
            <a:srgbClr val="052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27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Bias in AI</a:t>
            </a:r>
            <a:br>
              <a:rPr lang="en-US" sz="7200" dirty="0"/>
            </a:br>
            <a:r>
              <a:rPr lang="en-US" sz="7200" dirty="0"/>
              <a:t>is fixable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D563AE-7B13-E2F2-9822-3C18AC9032EF}"/>
              </a:ext>
            </a:extLst>
          </p:cNvPr>
          <p:cNvSpPr txBox="1"/>
          <p:nvPr/>
        </p:nvSpPr>
        <p:spPr>
          <a:xfrm>
            <a:off x="4097956" y="465210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(I’m not so sure about human bias)</a:t>
            </a:r>
          </a:p>
        </p:txBody>
      </p:sp>
    </p:spTree>
    <p:extLst>
      <p:ext uri="{BB962C8B-B14F-4D97-AF65-F5344CB8AC3E}">
        <p14:creationId xmlns:p14="http://schemas.microsoft.com/office/powerpoint/2010/main" val="2158998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842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84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does this mean for </a:t>
            </a:r>
            <a:r>
              <a:rPr lang="en-US" sz="7200" kern="1200" dirty="0" err="1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+mj-ea"/>
                <a:cs typeface="+mj-cs"/>
              </a:rPr>
              <a:t>GenAI</a:t>
            </a:r>
            <a:endParaRPr lang="en-US" sz="4800" kern="1200" dirty="0">
              <a:solidFill>
                <a:schemeClr val="bg1"/>
              </a:solidFill>
              <a:highlight>
                <a:srgbClr val="FF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4458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B296D7-7A1E-6CED-7FA5-C6A87D0C5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FE8FA1E-5671-02F2-0312-755E4B750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42876FD-79E6-6511-8095-A7A4C7CD6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5497DE-81CA-D792-12BF-9489DA051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022C2-6D8B-3635-C5B0-2D41D8DAA100}"/>
              </a:ext>
            </a:extLst>
          </p:cNvPr>
          <p:cNvSpPr txBox="1"/>
          <p:nvPr/>
        </p:nvSpPr>
        <p:spPr>
          <a:xfrm>
            <a:off x="938526" y="1642620"/>
            <a:ext cx="6312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Disclose when AI is used, especially in decision-making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Understand GenAI’s limitations and verify responses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Avoid generating content that imitates or infringes on other intellectual property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Do not input sensitive data (if it’s free, you are the product)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Regularly audit for harmful stereotypes or discriminatory outputs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8375F9-AC79-0155-7ABD-776C162E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19" y="744229"/>
            <a:ext cx="10515600" cy="966930"/>
          </a:xfrm>
        </p:spPr>
        <p:txBody>
          <a:bodyPr anchor="t">
            <a:noAutofit/>
          </a:bodyPr>
          <a:lstStyle/>
          <a:p>
            <a:r>
              <a:rPr lang="en-US" sz="4800" dirty="0"/>
              <a:t>Guidance for Responsible use of Gen AI</a:t>
            </a:r>
          </a:p>
        </p:txBody>
      </p:sp>
      <p:pic>
        <p:nvPicPr>
          <p:cNvPr id="2" name="Graphic 1" descr="Head with Gears">
            <a:extLst>
              <a:ext uri="{FF2B5EF4-FFF2-40B4-BE49-F238E27FC236}">
                <a16:creationId xmlns:a16="http://schemas.microsoft.com/office/drawing/2014/main" id="{D79117C3-B860-C555-A47C-12A049936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04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6A924-3684-C6CD-E5D7-A6D4CF75C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3B0A0D-EEA9-97D4-62BB-269D1A07D621}"/>
              </a:ext>
            </a:extLst>
          </p:cNvPr>
          <p:cNvSpPr txBox="1"/>
          <p:nvPr/>
        </p:nvSpPr>
        <p:spPr>
          <a:xfrm>
            <a:off x="938526" y="1642620"/>
            <a:ext cx="631282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Disclose when AI is used, especially in decision-making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Understand GenAI’s limitations and verify responses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Avoid generating content that imitates or infringes on other intellectual property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Do not input sensitive data (if it’s free, you are the product)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Regularly audit for harmful stereotypes or discriminatory outputs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*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asked ChatGPT to create a list which I lightly edited for length clarity.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1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  Prompt: I</a:t>
            </a:r>
            <a:r>
              <a:rPr lang="en-US" sz="1100" dirty="0">
                <a:highlight>
                  <a:srgbClr val="FFFF00"/>
                </a:highlight>
              </a:rPr>
              <a:t>n just bullet points, what are the best practices for using generative AI responsibly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C6587A-E88C-0317-EA83-21D41F47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19" y="744229"/>
            <a:ext cx="10515600" cy="966930"/>
          </a:xfrm>
        </p:spPr>
        <p:txBody>
          <a:bodyPr anchor="t">
            <a:noAutofit/>
          </a:bodyPr>
          <a:lstStyle/>
          <a:p>
            <a:r>
              <a:rPr lang="en-US" sz="4800" dirty="0"/>
              <a:t>Guidance for Responsible use of Gen AI</a:t>
            </a:r>
          </a:p>
        </p:txBody>
      </p:sp>
      <p:pic>
        <p:nvPicPr>
          <p:cNvPr id="2" name="Graphic 1" descr="Head with Gears">
            <a:extLst>
              <a:ext uri="{FF2B5EF4-FFF2-40B4-BE49-F238E27FC236}">
                <a16:creationId xmlns:a16="http://schemas.microsoft.com/office/drawing/2014/main" id="{B8CF2875-F45C-0BA7-09F4-01036740B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34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Programmer female with solid fill">
            <a:extLst>
              <a:ext uri="{FF2B5EF4-FFF2-40B4-BE49-F238E27FC236}">
                <a16:creationId xmlns:a16="http://schemas.microsoft.com/office/drawing/2014/main" id="{F2D16F59-1051-732F-A9FB-8E9CD0E46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2242" y="2208192"/>
            <a:ext cx="2429473" cy="2429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2CBEA-55A2-E584-8CD0-78BB25CE74AE}"/>
              </a:ext>
            </a:extLst>
          </p:cNvPr>
          <p:cNvSpPr txBox="1"/>
          <p:nvPr/>
        </p:nvSpPr>
        <p:spPr>
          <a:xfrm>
            <a:off x="938526" y="1642620"/>
            <a:ext cx="63128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Enter: "Give me a CV for a doctor"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Now compare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Gender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Name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Try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Oncologist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Psychotherapist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Presidential candidate</a:t>
            </a:r>
          </a:p>
          <a:p>
            <a:pPr marL="285750" marR="0" lvl="0" indent="-2857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Presidential candidate (in country)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CEEBC0-0A9E-D5F3-10C0-7CA367DC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19" y="744229"/>
            <a:ext cx="10515600" cy="966930"/>
          </a:xfrm>
        </p:spPr>
        <p:txBody>
          <a:bodyPr anchor="t"/>
          <a:lstStyle/>
          <a:p>
            <a:r>
              <a:rPr lang="en-US" sz="6000" dirty="0"/>
              <a:t>Go to ChatGPT (or the such)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04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does this mean for </a:t>
            </a:r>
            <a:r>
              <a:rPr lang="en-US" sz="7200" kern="12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+mj-ea"/>
                <a:cs typeface="+mj-cs"/>
              </a:rPr>
              <a:t>Embodied AI</a:t>
            </a:r>
            <a:endParaRPr lang="en-US" sz="4800" kern="1200" dirty="0">
              <a:solidFill>
                <a:schemeClr val="bg1"/>
              </a:solidFill>
              <a:highlight>
                <a:srgbClr val="FF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3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E9F43CA-9920-2148-15D9-2450DB6F5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006406"/>
              </p:ext>
            </p:extLst>
          </p:nvPr>
        </p:nvGraphicFramePr>
        <p:xfrm>
          <a:off x="836680" y="24558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6336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428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78321E-B785-853E-7794-E7DD6032CEE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Bad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Good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Impact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this mean for jobs, for art,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860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4545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983" y="2327857"/>
            <a:ext cx="3855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IS CRUCIAL TO THE CARBON CYCLE, AND REGULATES OUR WEATHER AND CLIMATE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1964" y="1376676"/>
            <a:ext cx="342524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71D0C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59054" y="950391"/>
            <a:ext cx="3855309" cy="1323439"/>
            <a:chOff x="421341" y="1485039"/>
            <a:chExt cx="3855309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2317256" y="1685093"/>
              <a:ext cx="1959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LIFE 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EARTH DWELLS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OCEAN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41" y="1485039"/>
              <a:ext cx="220445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rgbClr val="71D0C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39796" y="4906282"/>
            <a:ext cx="3641898" cy="1509668"/>
            <a:chOff x="6018896" y="4053846"/>
            <a:chExt cx="3641898" cy="1509668"/>
          </a:xfrm>
        </p:grpSpPr>
        <p:sp>
          <p:nvSpPr>
            <p:cNvPr id="18" name="Rectangle 17"/>
            <p:cNvSpPr/>
            <p:nvPr/>
          </p:nvSpPr>
          <p:spPr>
            <a:xfrm>
              <a:off x="6095999" y="4053846"/>
              <a:ext cx="28288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THE LIVELIHOOD OF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59054" y="4406399"/>
              <a:ext cx="17017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THE WORLDS POPULATION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18896" y="4163131"/>
              <a:ext cx="2332690" cy="14003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srgbClr val="0079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12%</a:t>
              </a: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183605" y="4754269"/>
            <a:ext cx="3973646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708"/>
          <a:stretch/>
        </p:blipFill>
        <p:spPr>
          <a:xfrm>
            <a:off x="9613558" y="5736638"/>
            <a:ext cx="2065412" cy="112136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980672" y="3101581"/>
            <a:ext cx="4246693" cy="1862048"/>
            <a:chOff x="7190734" y="1334281"/>
            <a:chExt cx="4246693" cy="1862048"/>
          </a:xfrm>
        </p:grpSpPr>
        <p:grpSp>
          <p:nvGrpSpPr>
            <p:cNvPr id="25" name="Group 24"/>
            <p:cNvGrpSpPr/>
            <p:nvPr/>
          </p:nvGrpSpPr>
          <p:grpSpPr>
            <a:xfrm>
              <a:off x="7190734" y="1334281"/>
              <a:ext cx="4246693" cy="1862048"/>
              <a:chOff x="8068802" y="1223696"/>
              <a:chExt cx="4246693" cy="186204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068802" y="1239304"/>
                <a:ext cx="42466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OCEAN PROVIDES FOOD SECURITY FOR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8147983" y="1223696"/>
                <a:ext cx="3746477" cy="1862048"/>
                <a:chOff x="5709583" y="1569694"/>
                <a:chExt cx="3746477" cy="1862048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551505" y="1865343"/>
                  <a:ext cx="2904555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BILLION PEOPLE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5709583" y="1569694"/>
                  <a:ext cx="931665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5885" y="1767270"/>
              <a:ext cx="1050071" cy="1050071"/>
            </a:xfrm>
            <a:prstGeom prst="rect">
              <a:avLst/>
            </a:prstGeom>
          </p:spPr>
        </p:pic>
      </p:grpSp>
      <p:cxnSp>
        <p:nvCxnSpPr>
          <p:cNvPr id="35" name="Straight Connector 34"/>
          <p:cNvCxnSpPr/>
          <p:nvPr/>
        </p:nvCxnSpPr>
        <p:spPr>
          <a:xfrm>
            <a:off x="1162844" y="2073775"/>
            <a:ext cx="3396080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62844" y="1109948"/>
            <a:ext cx="3396080" cy="0"/>
          </a:xfrm>
          <a:prstGeom prst="line">
            <a:avLst/>
          </a:prstGeom>
          <a:ln w="28575">
            <a:solidFill>
              <a:srgbClr val="71D0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977304" y="1050469"/>
            <a:ext cx="24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PRODUCES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183605" y="2987258"/>
            <a:ext cx="3973646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59054" y="5780093"/>
            <a:ext cx="3499870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0" y="80840"/>
            <a:ext cx="8987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Illegal Fishing is threatening our oceans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7A35C9-9ADF-44E5-B483-C5C9111926FE}"/>
              </a:ext>
            </a:extLst>
          </p:cNvPr>
          <p:cNvGrpSpPr/>
          <p:nvPr/>
        </p:nvGrpSpPr>
        <p:grpSpPr>
          <a:xfrm>
            <a:off x="1561611" y="3301855"/>
            <a:ext cx="2344081" cy="2221455"/>
            <a:chOff x="1816930" y="2175322"/>
            <a:chExt cx="2344081" cy="222145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B1224B-5248-41EF-96E7-AAE5084DD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26832" y="3741201"/>
              <a:ext cx="655576" cy="65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ave Svg Png Icon Free Download (#499557) - OnlineWebFonts.COM">
              <a:extLst>
                <a:ext uri="{FF2B5EF4-FFF2-40B4-BE49-F238E27FC236}">
                  <a16:creationId xmlns:a16="http://schemas.microsoft.com/office/drawing/2014/main" id="{4B9C533C-7C3E-4A2D-82B4-67E2D578F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59" y="2691339"/>
              <a:ext cx="1202772" cy="120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rrow: Curved Left 2">
              <a:extLst>
                <a:ext uri="{FF2B5EF4-FFF2-40B4-BE49-F238E27FC236}">
                  <a16:creationId xmlns:a16="http://schemas.microsoft.com/office/drawing/2014/main" id="{314916E5-7334-4D98-9F12-591479054DBF}"/>
                </a:ext>
              </a:extLst>
            </p:cNvPr>
            <p:cNvSpPr/>
            <p:nvPr/>
          </p:nvSpPr>
          <p:spPr>
            <a:xfrm>
              <a:off x="3411972" y="2378472"/>
              <a:ext cx="749039" cy="1887502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Arrow: Curved Left 3">
              <a:extLst>
                <a:ext uri="{FF2B5EF4-FFF2-40B4-BE49-F238E27FC236}">
                  <a16:creationId xmlns:a16="http://schemas.microsoft.com/office/drawing/2014/main" id="{343EE659-DA96-4D67-B2FC-42532696F276}"/>
                </a:ext>
              </a:extLst>
            </p:cNvPr>
            <p:cNvSpPr/>
            <p:nvPr/>
          </p:nvSpPr>
          <p:spPr>
            <a:xfrm rot="10800000">
              <a:off x="1816930" y="2313101"/>
              <a:ext cx="843592" cy="1887524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6818D13-2D04-4032-A8A3-435A239F5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088" y="2175322"/>
              <a:ext cx="631923" cy="63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Oxygen Cylinder Icons - Download Free Vector Icons | Noun Project">
            <a:extLst>
              <a:ext uri="{FF2B5EF4-FFF2-40B4-BE49-F238E27FC236}">
                <a16:creationId xmlns:a16="http://schemas.microsoft.com/office/drawing/2014/main" id="{A9C064F7-894F-4232-A794-747D7D3A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75" y="1448263"/>
            <a:ext cx="1207910" cy="12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B76E9-AE68-4982-97F0-B1E98FDB2F8B}"/>
              </a:ext>
            </a:extLst>
          </p:cNvPr>
          <p:cNvSpPr/>
          <p:nvPr/>
        </p:nvSpPr>
        <p:spPr>
          <a:xfrm>
            <a:off x="8560825" y="2196305"/>
            <a:ext cx="1694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OXYGEN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BREATHE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3EEC1-EAC4-B9D6-7643-633E4A67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36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04BB57-5F69-42FD-81C3-7F4DDA97F1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7BA93-DBDE-0ABB-6190-E931880B7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79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3837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0" y="76486"/>
            <a:ext cx="1036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</a:t>
            </a:r>
            <a:r>
              <a:rPr kumimoji="0" lang="en-GB" sz="2800" b="0" i="0" u="none" strike="noStrike" kern="1200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OceanMind</a:t>
            </a: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Works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6FB2E9A-2582-49DB-A6F6-7A239A0C38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" y="2995866"/>
            <a:ext cx="1247890" cy="1247890"/>
          </a:xfrm>
          <a:prstGeom prst="rect">
            <a:avLst/>
          </a:prstGeom>
        </p:spPr>
      </p:pic>
      <p:pic>
        <p:nvPicPr>
          <p:cNvPr id="1026" name="Picture 2" descr="Image result for icon identity">
            <a:extLst>
              <a:ext uri="{FF2B5EF4-FFF2-40B4-BE49-F238E27FC236}">
                <a16:creationId xmlns:a16="http://schemas.microsoft.com/office/drawing/2014/main" id="{FC1FF610-30F1-4365-87D4-0440E9FE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019" y="1932744"/>
            <a:ext cx="1016207" cy="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icon regulations">
            <a:extLst>
              <a:ext uri="{FF2B5EF4-FFF2-40B4-BE49-F238E27FC236}">
                <a16:creationId xmlns:a16="http://schemas.microsoft.com/office/drawing/2014/main" id="{D0B0E3DA-54D2-411F-B559-D47A8B7F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833" y="4603452"/>
            <a:ext cx="1247894" cy="12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icon satellite">
            <a:extLst>
              <a:ext uri="{FF2B5EF4-FFF2-40B4-BE49-F238E27FC236}">
                <a16:creationId xmlns:a16="http://schemas.microsoft.com/office/drawing/2014/main" id="{F88E1F2B-C859-4004-8A94-1557CE54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385" y="820627"/>
            <a:ext cx="1138799" cy="11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icon analyst">
            <a:extLst>
              <a:ext uri="{FF2B5EF4-FFF2-40B4-BE49-F238E27FC236}">
                <a16:creationId xmlns:a16="http://schemas.microsoft.com/office/drawing/2014/main" id="{58964437-AEF9-42F0-9283-A0A15D53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100" y="2609895"/>
            <a:ext cx="1684317" cy="16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icon buyer">
            <a:extLst>
              <a:ext uri="{FF2B5EF4-FFF2-40B4-BE49-F238E27FC236}">
                <a16:creationId xmlns:a16="http://schemas.microsoft.com/office/drawing/2014/main" id="{BE21D054-AA62-4F7D-8702-7C674025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525" y="4647119"/>
            <a:ext cx="1396048" cy="13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icon fish">
            <a:extLst>
              <a:ext uri="{FF2B5EF4-FFF2-40B4-BE49-F238E27FC236}">
                <a16:creationId xmlns:a16="http://schemas.microsoft.com/office/drawing/2014/main" id="{2E7EA65B-BBD8-4292-9553-74EAC493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7874" y="5480347"/>
            <a:ext cx="462904" cy="4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icon police">
            <a:extLst>
              <a:ext uri="{FF2B5EF4-FFF2-40B4-BE49-F238E27FC236}">
                <a16:creationId xmlns:a16="http://schemas.microsoft.com/office/drawing/2014/main" id="{9FFC6B35-93A4-4783-AD6C-E4C31E11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945" y="1961398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039514-0ED7-4351-B5BD-9F3F06672F4D}"/>
              </a:ext>
            </a:extLst>
          </p:cNvPr>
          <p:cNvSpPr/>
          <p:nvPr/>
        </p:nvSpPr>
        <p:spPr>
          <a:xfrm>
            <a:off x="4282606" y="3217082"/>
            <a:ext cx="1632787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629D26C-DF2B-4070-9681-BE488DF33B89}"/>
              </a:ext>
            </a:extLst>
          </p:cNvPr>
          <p:cNvCxnSpPr>
            <a:cxnSpLocks/>
            <a:stCxn id="3" idx="2"/>
            <a:endCxn id="25" idx="1"/>
          </p:cNvCxnSpPr>
          <p:nvPr/>
        </p:nvCxnSpPr>
        <p:spPr>
          <a:xfrm rot="16200000" flipH="1">
            <a:off x="3187937" y="2145273"/>
            <a:ext cx="1280516" cy="908821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9BB1D7C-95D0-48C0-8012-1981025F40F6}"/>
              </a:ext>
            </a:extLst>
          </p:cNvPr>
          <p:cNvSpPr/>
          <p:nvPr/>
        </p:nvSpPr>
        <p:spPr>
          <a:xfrm>
            <a:off x="4282605" y="3406140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7C5CD1A-0861-4FCF-B0BB-035CEFDD3F65}"/>
              </a:ext>
            </a:extLst>
          </p:cNvPr>
          <p:cNvSpPr/>
          <p:nvPr/>
        </p:nvSpPr>
        <p:spPr>
          <a:xfrm>
            <a:off x="4282604" y="3595197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54B15-9827-4069-826C-9ED20736F356}"/>
              </a:ext>
            </a:extLst>
          </p:cNvPr>
          <p:cNvSpPr/>
          <p:nvPr/>
        </p:nvSpPr>
        <p:spPr>
          <a:xfrm>
            <a:off x="4282603" y="3784959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DF58F3-4818-4364-80C7-3FE6AD864924}"/>
              </a:ext>
            </a:extLst>
          </p:cNvPr>
          <p:cNvSpPr/>
          <p:nvPr/>
        </p:nvSpPr>
        <p:spPr>
          <a:xfrm>
            <a:off x="4282602" y="3973312"/>
            <a:ext cx="1632791" cy="53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FA16D04-E3B1-458F-8DA3-895B87561F68}"/>
              </a:ext>
            </a:extLst>
          </p:cNvPr>
          <p:cNvCxnSpPr>
            <a:stCxn id="1026" idx="2"/>
            <a:endCxn id="57" idx="1"/>
          </p:cNvCxnSpPr>
          <p:nvPr/>
        </p:nvCxnSpPr>
        <p:spPr>
          <a:xfrm rot="16200000" flipH="1">
            <a:off x="2852278" y="1998673"/>
            <a:ext cx="764172" cy="2096482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9F5DCB-A5A2-4CD4-98EE-E2CF8233237F}"/>
              </a:ext>
            </a:extLst>
          </p:cNvPr>
          <p:cNvCxnSpPr>
            <a:stCxn id="24" idx="3"/>
            <a:endCxn id="58" idx="1"/>
          </p:cNvCxnSpPr>
          <p:nvPr/>
        </p:nvCxnSpPr>
        <p:spPr>
          <a:xfrm flipV="1">
            <a:off x="1948019" y="3618057"/>
            <a:ext cx="2334585" cy="1754"/>
          </a:xfrm>
          <a:prstGeom prst="line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5A04601-3038-4F40-930E-DD0419A8A813}"/>
              </a:ext>
            </a:extLst>
          </p:cNvPr>
          <p:cNvCxnSpPr>
            <a:stCxn id="2" idx="0"/>
            <a:endCxn id="59" idx="1"/>
          </p:cNvCxnSpPr>
          <p:nvPr/>
        </p:nvCxnSpPr>
        <p:spPr>
          <a:xfrm rot="5400000" flipH="1" flipV="1">
            <a:off x="2787375" y="3108225"/>
            <a:ext cx="795633" cy="2194823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B66C075A-2C26-4425-9AAF-341CA37B0B76}"/>
              </a:ext>
            </a:extLst>
          </p:cNvPr>
          <p:cNvCxnSpPr>
            <a:cxnSpLocks/>
            <a:stCxn id="1034" idx="0"/>
            <a:endCxn id="60" idx="1"/>
          </p:cNvCxnSpPr>
          <p:nvPr/>
        </p:nvCxnSpPr>
        <p:spPr>
          <a:xfrm rot="5400000" flipH="1" flipV="1">
            <a:off x="3290293" y="4290704"/>
            <a:ext cx="1282869" cy="701749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F879EE9-4E16-41D9-8E83-66922AFEBA0B}"/>
              </a:ext>
            </a:extLst>
          </p:cNvPr>
          <p:cNvSpPr/>
          <p:nvPr/>
        </p:nvSpPr>
        <p:spPr>
          <a:xfrm>
            <a:off x="5915393" y="3489621"/>
            <a:ext cx="867012" cy="2531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0D32CC-B01E-4D15-9BAA-4D72468264BC}"/>
              </a:ext>
            </a:extLst>
          </p:cNvPr>
          <p:cNvSpPr/>
          <p:nvPr/>
        </p:nvSpPr>
        <p:spPr>
          <a:xfrm>
            <a:off x="9814917" y="2823732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CC1439-2609-4567-9520-1B10ADA2212F}"/>
              </a:ext>
            </a:extLst>
          </p:cNvPr>
          <p:cNvSpPr/>
          <p:nvPr/>
        </p:nvSpPr>
        <p:spPr>
          <a:xfrm>
            <a:off x="10053473" y="472312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B7DBE6D9-9BCD-47DF-A981-AFC3C529EE89}"/>
              </a:ext>
            </a:extLst>
          </p:cNvPr>
          <p:cNvCxnSpPr>
            <a:cxnSpLocks/>
            <a:stCxn id="74" idx="3"/>
            <a:endCxn id="69" idx="1"/>
          </p:cNvCxnSpPr>
          <p:nvPr/>
        </p:nvCxnSpPr>
        <p:spPr>
          <a:xfrm flipV="1">
            <a:off x="8695965" y="2846592"/>
            <a:ext cx="1118952" cy="58067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AA56BF8A-7F28-4678-A395-20173436CDE0}"/>
              </a:ext>
            </a:extLst>
          </p:cNvPr>
          <p:cNvCxnSpPr>
            <a:cxnSpLocks/>
            <a:stCxn id="75" idx="3"/>
            <a:endCxn id="1042" idx="1"/>
          </p:cNvCxnSpPr>
          <p:nvPr/>
        </p:nvCxnSpPr>
        <p:spPr>
          <a:xfrm>
            <a:off x="8675863" y="3781624"/>
            <a:ext cx="735662" cy="1563519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2840BBCC-B3BA-49CA-BA1F-BBA53F83A59A}"/>
              </a:ext>
            </a:extLst>
          </p:cNvPr>
          <p:cNvSpPr/>
          <p:nvPr/>
        </p:nvSpPr>
        <p:spPr>
          <a:xfrm>
            <a:off x="6910950" y="340440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7C9655-F92A-4910-BEEB-0E60963B7D26}"/>
              </a:ext>
            </a:extLst>
          </p:cNvPr>
          <p:cNvSpPr/>
          <p:nvPr/>
        </p:nvSpPr>
        <p:spPr>
          <a:xfrm>
            <a:off x="6890848" y="3758764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24" descr="Image result for icon computer charts">
            <a:extLst>
              <a:ext uri="{FF2B5EF4-FFF2-40B4-BE49-F238E27FC236}">
                <a16:creationId xmlns:a16="http://schemas.microsoft.com/office/drawing/2014/main" id="{44C76DA4-D18F-4CF4-8A89-C2D4C5F7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760" y="888313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21181988-D4A4-443B-84EB-CDCCCBEB9031}"/>
              </a:ext>
            </a:extLst>
          </p:cNvPr>
          <p:cNvCxnSpPr>
            <a:cxnSpLocks/>
            <a:stCxn id="25" idx="3"/>
            <a:endCxn id="1048" idx="1"/>
          </p:cNvCxnSpPr>
          <p:nvPr/>
        </p:nvCxnSpPr>
        <p:spPr>
          <a:xfrm flipV="1">
            <a:off x="5915393" y="1536811"/>
            <a:ext cx="1152367" cy="170313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50" name="Picture 26" descr="Image result for icon traceability">
            <a:extLst>
              <a:ext uri="{FF2B5EF4-FFF2-40B4-BE49-F238E27FC236}">
                <a16:creationId xmlns:a16="http://schemas.microsoft.com/office/drawing/2014/main" id="{1EDF96D4-AB0D-4BA7-8841-8F156659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154" y="4993007"/>
            <a:ext cx="1120661" cy="11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86F6F2A7-8804-4E20-823C-678224E880CD}"/>
              </a:ext>
            </a:extLst>
          </p:cNvPr>
          <p:cNvCxnSpPr>
            <a:cxnSpLocks/>
            <a:stCxn id="60" idx="3"/>
            <a:endCxn id="1050" idx="1"/>
          </p:cNvCxnSpPr>
          <p:nvPr/>
        </p:nvCxnSpPr>
        <p:spPr>
          <a:xfrm>
            <a:off x="5915393" y="4000143"/>
            <a:ext cx="1238761" cy="155319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1E3A084-BA01-4C68-90CF-85234C9B1B24}"/>
              </a:ext>
            </a:extLst>
          </p:cNvPr>
          <p:cNvCxnSpPr>
            <a:stCxn id="1040" idx="0"/>
            <a:endCxn id="1048" idx="2"/>
          </p:cNvCxnSpPr>
          <p:nvPr/>
        </p:nvCxnSpPr>
        <p:spPr>
          <a:xfrm flipH="1" flipV="1">
            <a:off x="7716258" y="2185308"/>
            <a:ext cx="1" cy="424587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6CCF4E-8F54-4A5D-AD5E-6E2A3319AE01}"/>
              </a:ext>
            </a:extLst>
          </p:cNvPr>
          <p:cNvCxnSpPr>
            <a:cxnSpLocks/>
            <a:stCxn id="1040" idx="2"/>
            <a:endCxn id="1050" idx="0"/>
          </p:cNvCxnSpPr>
          <p:nvPr/>
        </p:nvCxnSpPr>
        <p:spPr>
          <a:xfrm flipH="1">
            <a:off x="7714485" y="4252104"/>
            <a:ext cx="1774" cy="740903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CAE96F4-631F-415E-A7A5-2935E37B3EBB}"/>
              </a:ext>
            </a:extLst>
          </p:cNvPr>
          <p:cNvGrpSpPr/>
          <p:nvPr/>
        </p:nvGrpSpPr>
        <p:grpSpPr>
          <a:xfrm>
            <a:off x="3314575" y="5283012"/>
            <a:ext cx="1583842" cy="1139145"/>
            <a:chOff x="3314575" y="5283012"/>
            <a:chExt cx="1583842" cy="11391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781743-D944-4CB3-A713-753D2C0001DA}"/>
                </a:ext>
              </a:extLst>
            </p:cNvPr>
            <p:cNvGrpSpPr/>
            <p:nvPr/>
          </p:nvGrpSpPr>
          <p:grpSpPr>
            <a:xfrm>
              <a:off x="3314575" y="5283012"/>
              <a:ext cx="1583842" cy="1139145"/>
              <a:chOff x="3314575" y="5283012"/>
              <a:chExt cx="1583842" cy="1139145"/>
            </a:xfrm>
          </p:grpSpPr>
          <p:pic>
            <p:nvPicPr>
              <p:cNvPr id="1032" name="Picture 8" descr="Image result for icon port">
                <a:extLst>
                  <a:ext uri="{FF2B5EF4-FFF2-40B4-BE49-F238E27FC236}">
                    <a16:creationId xmlns:a16="http://schemas.microsoft.com/office/drawing/2014/main" id="{C6A8FF83-0E96-4ABB-B7DC-72266F4F1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723554" y="5283365"/>
                <a:ext cx="1174863" cy="1138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Image result for icon inspector">
                <a:extLst>
                  <a:ext uri="{FF2B5EF4-FFF2-40B4-BE49-F238E27FC236}">
                    <a16:creationId xmlns:a16="http://schemas.microsoft.com/office/drawing/2014/main" id="{9F4E37A0-37EE-4976-92A8-613307DEC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14575" y="5283012"/>
                <a:ext cx="532557" cy="713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F732F9-980E-449A-92B0-2793353F16E5}"/>
                </a:ext>
              </a:extLst>
            </p:cNvPr>
            <p:cNvSpPr txBox="1"/>
            <p:nvPr/>
          </p:nvSpPr>
          <p:spPr>
            <a:xfrm>
              <a:off x="3651116" y="5553337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A8C8588-6940-48FD-AF66-32309625D3A9}"/>
              </a:ext>
            </a:extLst>
          </p:cNvPr>
          <p:cNvGrpSpPr/>
          <p:nvPr/>
        </p:nvGrpSpPr>
        <p:grpSpPr>
          <a:xfrm>
            <a:off x="4356051" y="2888991"/>
            <a:ext cx="1485897" cy="1485897"/>
            <a:chOff x="4356051" y="2888991"/>
            <a:chExt cx="1485897" cy="1485897"/>
          </a:xfrm>
        </p:grpSpPr>
        <p:pic>
          <p:nvPicPr>
            <p:cNvPr id="1038" name="Picture 14" descr="Related image">
              <a:extLst>
                <a:ext uri="{FF2B5EF4-FFF2-40B4-BE49-F238E27FC236}">
                  <a16:creationId xmlns:a16="http://schemas.microsoft.com/office/drawing/2014/main" id="{148B73E4-2A76-4E5A-B024-7C2C57F73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051" y="2888991"/>
              <a:ext cx="1485897" cy="14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Image result for icon secure">
              <a:extLst>
                <a:ext uri="{FF2B5EF4-FFF2-40B4-BE49-F238E27FC236}">
                  <a16:creationId xmlns:a16="http://schemas.microsoft.com/office/drawing/2014/main" id="{EB4E364C-5B7D-48B2-9FE7-B9FE33B08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404" y="3124387"/>
              <a:ext cx="426328" cy="42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3D6BA0-1D8F-4E50-B9EF-7A76EDCE59E0}"/>
              </a:ext>
            </a:extLst>
          </p:cNvPr>
          <p:cNvSpPr txBox="1"/>
          <p:nvPr/>
        </p:nvSpPr>
        <p:spPr>
          <a:xfrm>
            <a:off x="3743602" y="809263"/>
            <a:ext cx="141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4341DD-7888-419F-9D3A-C2795647FC43}"/>
              </a:ext>
            </a:extLst>
          </p:cNvPr>
          <p:cNvSpPr txBox="1"/>
          <p:nvPr/>
        </p:nvSpPr>
        <p:spPr>
          <a:xfrm>
            <a:off x="1359712" y="1618064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Identity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635E64-64F4-4CFC-BDA3-2890E15A6BA4}"/>
              </a:ext>
            </a:extLst>
          </p:cNvPr>
          <p:cNvSpPr txBox="1"/>
          <p:nvPr/>
        </p:nvSpPr>
        <p:spPr>
          <a:xfrm>
            <a:off x="514643" y="3968428"/>
            <a:ext cx="159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Tracking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4BDEB6-581E-48E1-9624-B98B81FEF6F9}"/>
              </a:ext>
            </a:extLst>
          </p:cNvPr>
          <p:cNvSpPr txBox="1"/>
          <p:nvPr/>
        </p:nvSpPr>
        <p:spPr>
          <a:xfrm>
            <a:off x="1449496" y="5823465"/>
            <a:ext cx="127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2688A-A238-4F3A-9BBA-2FFA82B0BAB8}"/>
              </a:ext>
            </a:extLst>
          </p:cNvPr>
          <p:cNvSpPr txBox="1"/>
          <p:nvPr/>
        </p:nvSpPr>
        <p:spPr>
          <a:xfrm>
            <a:off x="4829117" y="5851332"/>
            <a:ext cx="129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C19AF6-584D-431D-851F-510A2AB01D7E}"/>
              </a:ext>
            </a:extLst>
          </p:cNvPr>
          <p:cNvSpPr txBox="1"/>
          <p:nvPr/>
        </p:nvSpPr>
        <p:spPr>
          <a:xfrm>
            <a:off x="8238601" y="1093593"/>
            <a:ext cx="738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9C1075-A1D6-4621-8881-A2DBB2C15E46}"/>
              </a:ext>
            </a:extLst>
          </p:cNvPr>
          <p:cNvSpPr txBox="1"/>
          <p:nvPr/>
        </p:nvSpPr>
        <p:spPr>
          <a:xfrm>
            <a:off x="4662314" y="267740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E2675A-AFD6-47C0-9378-F9A44C19444F}"/>
              </a:ext>
            </a:extLst>
          </p:cNvPr>
          <p:cNvSpPr txBox="1"/>
          <p:nvPr/>
        </p:nvSpPr>
        <p:spPr>
          <a:xfrm>
            <a:off x="4464915" y="4163174"/>
            <a:ext cx="12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891038-4E57-4290-8C2A-4E2D7B04F954}"/>
              </a:ext>
            </a:extLst>
          </p:cNvPr>
          <p:cNvSpPr txBox="1"/>
          <p:nvPr/>
        </p:nvSpPr>
        <p:spPr>
          <a:xfrm>
            <a:off x="7326443" y="5930774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C7A922-1630-4BF6-9F02-3BA4BF378F0C}"/>
              </a:ext>
            </a:extLst>
          </p:cNvPr>
          <p:cNvSpPr txBox="1"/>
          <p:nvPr/>
        </p:nvSpPr>
        <p:spPr>
          <a:xfrm>
            <a:off x="9779333" y="329255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B01B90-254F-4978-A8AA-E0E84BEE8210}"/>
              </a:ext>
            </a:extLst>
          </p:cNvPr>
          <p:cNvSpPr txBox="1"/>
          <p:nvPr/>
        </p:nvSpPr>
        <p:spPr>
          <a:xfrm>
            <a:off x="9206589" y="6024108"/>
            <a:ext cx="162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Buyers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5611D-171E-4DB0-ADDB-E9FBE678A05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80" y="3514616"/>
            <a:ext cx="578956" cy="6321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4AB6313-3386-36A4-20E0-C48E9577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72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2EE67-D334-4E2D-97F4-AE596F9DF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C8E13-B72A-4612-AADC-4E0E782F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664" y="1408570"/>
            <a:ext cx="3623604" cy="3096769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08B2B-2249-40C0-AEDF-EEFFAAA1A9C3}"/>
              </a:ext>
            </a:extLst>
          </p:cNvPr>
          <p:cNvSpPr/>
          <p:nvPr/>
        </p:nvSpPr>
        <p:spPr>
          <a:xfrm>
            <a:off x="5723906" y="2648197"/>
            <a:ext cx="760021" cy="6175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A6459-A829-4D0B-905E-D68E6688C089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6483927" y="2956955"/>
            <a:ext cx="733737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8F7A6-F66F-45E0-A47C-27F3F5ADF6BA}"/>
              </a:ext>
            </a:extLst>
          </p:cNvPr>
          <p:cNvSpPr txBox="1"/>
          <p:nvPr/>
        </p:nvSpPr>
        <p:spPr>
          <a:xfrm>
            <a:off x="0" y="6581001"/>
            <a:ext cx="3091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© Digital Globe Inc,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9FC51-89B3-9857-8EDA-364EDBFDE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09AA7-E835-B386-8405-7758B0FE8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9AF514-EF37-5DC7-24FA-E8E244FE0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51"/>
          <a:stretch/>
        </p:blipFill>
        <p:spPr>
          <a:xfrm>
            <a:off x="1871468" y="918546"/>
            <a:ext cx="4430444" cy="4979334"/>
          </a:xfrm>
          <a:prstGeom prst="rect">
            <a:avLst/>
          </a:prstGeom>
        </p:spPr>
      </p:pic>
      <p:pic>
        <p:nvPicPr>
          <p:cNvPr id="10" name="Picture 9" descr="Output of OpenSidewalks showing characteristics of a sidewalk such as curb height, surface material, incline">
            <a:extLst>
              <a:ext uri="{FF2B5EF4-FFF2-40B4-BE49-F238E27FC236}">
                <a16:creationId xmlns:a16="http://schemas.microsoft.com/office/drawing/2014/main" id="{4FB2F00E-13EB-BE29-6594-8CAF1E947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686" y="1807590"/>
            <a:ext cx="3217333" cy="32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0660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435766-7101-4534-B404-DB94B1081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21" y="2820"/>
            <a:ext cx="12171956" cy="6852361"/>
          </a:xfrm>
          <a:prstGeom prst="rect">
            <a:avLst/>
          </a:prstGeom>
          <a:solidFill>
            <a:srgbClr val="243A5E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82742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1064"/>
              </a:spcAft>
              <a:buClrTx/>
              <a:buSzTx/>
              <a:buFontTx/>
              <a:buNone/>
              <a:tabLst/>
              <a:defRPr/>
            </a:pPr>
            <a:endParaRPr kumimoji="0" lang="en-US" sz="4260" b="0" i="0" u="none" strike="noStrike" kern="1200" cap="none" spc="-45" normalizeH="0" baseline="0" noProof="0">
              <a:ln w="3175">
                <a:noFill/>
              </a:ln>
              <a:solidFill>
                <a:srgbClr val="00827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D00422-93AD-4656-8A78-B2BFA770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20" dirty="0">
                <a:solidFill>
                  <a:srgbClr val="50E6FF"/>
                </a:solidFill>
              </a:rPr>
              <a:t>CASE STUDY: Australia, ANZ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33532DC0-AC76-4E89-90FA-913ACE6465CD}"/>
              </a:ext>
            </a:extLst>
          </p:cNvPr>
          <p:cNvSpPr txBox="1">
            <a:spLocks/>
          </p:cNvSpPr>
          <p:nvPr/>
        </p:nvSpPr>
        <p:spPr>
          <a:xfrm>
            <a:off x="640304" y="1255885"/>
            <a:ext cx="4238502" cy="7657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rgbClr val="008272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j-cs"/>
              </a:defRPr>
            </a:lvl1pPr>
          </a:lstStyle>
          <a:p>
            <a:pPr marL="0" marR="0" lvl="0" indent="0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0" b="0" i="0" u="none" strike="noStrike" kern="1200" cap="none" spc="0" normalizeH="0" baseline="0" noProof="0">
                <a:ln>
                  <a:noFill/>
                </a:ln>
                <a:solidFill>
                  <a:srgbClr val="50E6FF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CSIRO</a:t>
            </a:r>
            <a:endParaRPr kumimoji="0" lang="en-US" sz="4260" b="0" i="0" u="none" strike="noStrike" kern="0" cap="none" spc="0" normalizeH="0" baseline="0" noProof="0">
              <a:ln>
                <a:noFill/>
              </a:ln>
              <a:solidFill>
                <a:srgbClr val="50E6FF"/>
              </a:solidFill>
              <a:effectLst/>
              <a:uLnTx/>
              <a:uFillTx/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D927421-FE69-470E-B3C1-B6D53AE4DB7F}"/>
              </a:ext>
            </a:extLst>
          </p:cNvPr>
          <p:cNvSpPr txBox="1">
            <a:spLocks/>
          </p:cNvSpPr>
          <p:nvPr/>
        </p:nvSpPr>
        <p:spPr>
          <a:xfrm>
            <a:off x="640304" y="2021661"/>
            <a:ext cx="4238502" cy="11350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rgbClr val="008272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j-cs"/>
              </a:defRPr>
            </a:lvl1pPr>
          </a:lstStyle>
          <a:p>
            <a:pPr marL="0" marR="0" lvl="0" indent="0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Turtle conservation through AI</a:t>
            </a:r>
            <a:endParaRPr kumimoji="0" lang="en-US" sz="3196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62985FD-C447-4F2B-862F-37DAE924C666}"/>
              </a:ext>
            </a:extLst>
          </p:cNvPr>
          <p:cNvSpPr txBox="1">
            <a:spLocks/>
          </p:cNvSpPr>
          <p:nvPr/>
        </p:nvSpPr>
        <p:spPr>
          <a:xfrm>
            <a:off x="637912" y="3316508"/>
            <a:ext cx="4830193" cy="25533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rgbClr val="008272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j-cs"/>
              </a:defRPr>
            </a:lvl1pPr>
          </a:lstStyle>
          <a:p>
            <a:pPr marL="304328" marR="0" lvl="0" indent="-304328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Partnered with Indigenous communities, nonprofits and private companies to reverse effects of predators on turtle populations.</a:t>
            </a:r>
          </a:p>
          <a:p>
            <a:pPr marL="304328" marR="0" lvl="0" indent="-304328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AI-based solution is 90% accurate in analyzing tens of thousands of images every month.</a:t>
            </a:r>
          </a:p>
          <a:p>
            <a:pPr marL="304328" marR="0" lvl="0" indent="-304328" algn="l" defTabSz="81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8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The partnership has reduced the loss of turtle hatchlings from 100% to 30%.</a:t>
            </a:r>
          </a:p>
        </p:txBody>
      </p:sp>
      <p:pic>
        <p:nvPicPr>
          <p:cNvPr id="3" name="Picture 2" descr="Dozens of baby turtles emerge from a nest in the sand. Few will make it to adulthood. (Photo: APN Cape York file)">
            <a:extLst>
              <a:ext uri="{FF2B5EF4-FFF2-40B4-BE49-F238E27FC236}">
                <a16:creationId xmlns:a16="http://schemas.microsoft.com/office/drawing/2014/main" id="{7F79C796-7E42-FC42-9730-9618C0A31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6" y="2820"/>
            <a:ext cx="6085981" cy="685236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26BF96F-EAC5-4598-A137-EB34DF9F1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-2109806" y="2822"/>
          <a:ext cx="2043757" cy="322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757">
                  <a:extLst>
                    <a:ext uri="{9D8B030D-6E8A-4147-A177-3AD203B41FA5}">
                      <a16:colId xmlns:a16="http://schemas.microsoft.com/office/drawing/2014/main" val="2904459757"/>
                    </a:ext>
                  </a:extLst>
                </a:gridCol>
              </a:tblGrid>
              <a:tr h="244826">
                <a:tc>
                  <a:txBody>
                    <a:bodyPr/>
                    <a:lstStyle/>
                    <a:p>
                      <a:r>
                        <a:rPr lang="en-US" sz="1200" b="0">
                          <a:solidFill>
                            <a:srgbClr val="FFFF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Guidance for Field</a:t>
                      </a:r>
                    </a:p>
                  </a:txBody>
                  <a:tcPr marL="55327" marR="55327" marT="27664" marB="27664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986955"/>
                  </a:ext>
                </a:extLst>
              </a:tr>
              <a:tr h="244826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+mj-lt"/>
                        <a:buNone/>
                      </a:pPr>
                      <a:endParaRPr lang="en-US" sz="1200" b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5327" marR="55327" marT="27664" marB="27664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005050"/>
                  </a:ext>
                </a:extLst>
              </a:tr>
              <a:tr h="2735363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Instructions</a:t>
                      </a:r>
                    </a:p>
                    <a:p>
                      <a:pPr marL="228600" indent="-228600"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Select regionally relevant case studies from appendix to add to the deck.</a:t>
                      </a:r>
                    </a:p>
                    <a:p>
                      <a:pPr marL="228600" indent="-228600"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Customize slide content for audience as needed.</a:t>
                      </a:r>
                    </a:p>
                    <a:p>
                      <a:pPr marL="228600" indent="-228600"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For latest case studies, visit Win Wire for complete list and description of S500 engagements.</a:t>
                      </a:r>
                    </a:p>
                  </a:txBody>
                  <a:tcPr marL="55327" marR="55327" marT="27664" marB="27664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348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0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E4155A-1364-48D9-AFF2-6FA20589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39" y="548640"/>
            <a:ext cx="4466637" cy="6018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EA69A1-57EB-FD70-5552-EA522FBF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04"/>
            <a:ext cx="2368672" cy="3238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FE71A2-9660-50DF-9A31-9519FD6E8A25}"/>
              </a:ext>
            </a:extLst>
          </p:cNvPr>
          <p:cNvSpPr/>
          <p:nvPr/>
        </p:nvSpPr>
        <p:spPr>
          <a:xfrm>
            <a:off x="2368672" y="0"/>
            <a:ext cx="11149935" cy="384453"/>
          </a:xfrm>
          <a:prstGeom prst="rect">
            <a:avLst/>
          </a:prstGeom>
          <a:solidFill>
            <a:srgbClr val="004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19CE7-673E-552D-44AF-8F51A4C0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42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24CEB9-D7CA-3ADA-C5F1-2F8CD09AB5AB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Good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provides a path for addressing extremely difficult problems</a:t>
              </a: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12F6FC33-3AAD-DB1E-C419-ABECE4FF0F00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19" descr="Devil Face with Solid Fill">
              <a:extLst>
                <a:ext uri="{FF2B5EF4-FFF2-40B4-BE49-F238E27FC236}">
                  <a16:creationId xmlns:a16="http://schemas.microsoft.com/office/drawing/2014/main" id="{DFB3DEB6-3FBD-84B6-82BD-D7DC18CA0DB1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7C6661-7189-E453-48F8-BD3160C576AA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/>
                <a:t>The Impact</a:t>
              </a:r>
              <a:br>
                <a:rPr lang="en-US" sz="1600" b="1" kern="1200" cap="none" baseline="0" dirty="0"/>
              </a:br>
              <a:r>
                <a:rPr lang="en-US" sz="1600" kern="1200" cap="none" baseline="0" dirty="0"/>
                <a:t>What does this mean for jobs, for art, </a:t>
              </a:r>
              <a:br>
                <a:rPr lang="en-US" sz="1600" kern="1200" cap="none" baseline="0" dirty="0"/>
              </a:br>
              <a:r>
                <a:rPr lang="en-US" sz="1600" kern="1200" cap="none" baseline="0" dirty="0"/>
                <a:t>for society</a:t>
              </a:r>
            </a:p>
          </p:txBody>
        </p:sp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1B94A5E7-D633-9F66-802F-73E713A6A52A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 descr="Maze">
              <a:extLst>
                <a:ext uri="{FF2B5EF4-FFF2-40B4-BE49-F238E27FC236}">
                  <a16:creationId xmlns:a16="http://schemas.microsoft.com/office/drawing/2014/main" id="{3D283896-431B-F6AA-1851-E83B9B54DA7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EB783D1-24CD-619C-3892-A6811DF5D110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 cap="all"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Bad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There is inherent bias in the data that underpins 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20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Bad</a:t>
            </a:r>
          </a:p>
        </p:txBody>
      </p:sp>
    </p:spTree>
    <p:extLst>
      <p:ext uri="{BB962C8B-B14F-4D97-AF65-F5344CB8AC3E}">
        <p14:creationId xmlns:p14="http://schemas.microsoft.com/office/powerpoint/2010/main" val="359377824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251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84DF900B-8275-692B-23C8-23EF422E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34" y="912909"/>
            <a:ext cx="757065" cy="7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Microsoft Logo Transparent Background | PNG Mart">
            <a:extLst>
              <a:ext uri="{FF2B5EF4-FFF2-40B4-BE49-F238E27FC236}">
                <a16:creationId xmlns:a16="http://schemas.microsoft.com/office/drawing/2014/main" id="{92EC5E0E-4C8D-20B1-DCF9-AC963EE1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14" y="1012413"/>
            <a:ext cx="1033214" cy="3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6BAE25D8-E66E-0439-2C9D-F6647FE8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60" y="3351272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FF414869-C00C-B5E8-425A-2C2057B2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5" y="3653475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B6B90C-E9F8-B42B-946B-EC40E653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5" y="3679067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2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CP 2020: Sponsors">
            <a:extLst>
              <a:ext uri="{FF2B5EF4-FFF2-40B4-BE49-F238E27FC236}">
                <a16:creationId xmlns:a16="http://schemas.microsoft.com/office/drawing/2014/main" id="{9D6E1D76-C49D-1D03-10D0-174D8B27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8" y="4065550"/>
            <a:ext cx="803710" cy="1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ncent – Logos Download">
            <a:extLst>
              <a:ext uri="{FF2B5EF4-FFF2-40B4-BE49-F238E27FC236}">
                <a16:creationId xmlns:a16="http://schemas.microsoft.com/office/drawing/2014/main" id="{A323EBBE-C2A8-D3AA-2CA3-D703A32A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8" y="4839137"/>
            <a:ext cx="861528" cy="1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ibaba Logo and symbol, meaning, history, PNG, brand">
            <a:extLst>
              <a:ext uri="{FF2B5EF4-FFF2-40B4-BE49-F238E27FC236}">
                <a16:creationId xmlns:a16="http://schemas.microsoft.com/office/drawing/2014/main" id="{B7910EA7-C910-0A59-08D6-EE672DF8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35" y="4357506"/>
            <a:ext cx="774833" cy="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3806A982-7F6B-1A74-57AC-1D44E6E2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6" y="3165221"/>
            <a:ext cx="610368" cy="6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Logo Transparent Background | PNG Mart">
            <a:extLst>
              <a:ext uri="{FF2B5EF4-FFF2-40B4-BE49-F238E27FC236}">
                <a16:creationId xmlns:a16="http://schemas.microsoft.com/office/drawing/2014/main" id="{DE5F621D-5AAF-0F63-444B-55B37D79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25" y="3293601"/>
            <a:ext cx="827773" cy="3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745A5A70-644C-B876-8592-8C4C32DD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18" y="3649655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1BA0C276-CA9A-25C4-0F74-2B65BC88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03" y="3951858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EDB396E-3B1E-00B1-44C4-1F6D178D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03" y="3977450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94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FF48-FD9F-33CA-AF1E-810A5DB693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/>
          <a:lstStyle/>
          <a:p>
            <a:r>
              <a:rPr lang="en-US" dirty="0"/>
              <a:t>Discussion: Which is worse?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827F36-41B2-77E2-3DB1-8729F89B399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" t="9291" r="27082"/>
          <a:stretch/>
        </p:blipFill>
        <p:spPr>
          <a:xfrm>
            <a:off x="784806" y="1543049"/>
            <a:ext cx="5087938" cy="4646613"/>
          </a:xfrm>
        </p:spPr>
      </p:pic>
      <p:pic>
        <p:nvPicPr>
          <p:cNvPr id="2050" name="Picture 2" descr="Google Gemini">
            <a:extLst>
              <a:ext uri="{FF2B5EF4-FFF2-40B4-BE49-F238E27FC236}">
                <a16:creationId xmlns:a16="http://schemas.microsoft.com/office/drawing/2014/main" id="{4C6C88CB-A762-C5C5-D35B-375C4E1943D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4007" y="1543050"/>
            <a:ext cx="5183187" cy="46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98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480179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47688"/>
            <a:ext cx="3878263" cy="2228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29622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Bad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&amp; The Ugly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www.mauvais.com/talks</a:t>
            </a:r>
          </a:p>
        </p:txBody>
      </p:sp>
    </p:spTree>
    <p:extLst>
      <p:ext uri="{BB962C8B-B14F-4D97-AF65-F5344CB8AC3E}">
        <p14:creationId xmlns:p14="http://schemas.microsoft.com/office/powerpoint/2010/main" val="2218404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1180-D07D-3F05-9E9B-AE5329E2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6CBA-B4DF-BE84-C528-CC919B2E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1" dirty="0"/>
              <a:t>Tech Week 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0CB82-A5C2-6020-50EC-9EF38EDF0D11}"/>
              </a:ext>
            </a:extLst>
          </p:cNvPr>
          <p:cNvSpPr txBox="1"/>
          <p:nvPr/>
        </p:nvSpPr>
        <p:spPr>
          <a:xfrm>
            <a:off x="401221" y="3081929"/>
            <a:ext cx="4846320" cy="34707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2133" b="1" dirty="0"/>
              <a:t>https://on.sfpl.org/TWMay2025Survey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12185D-4448-5DBF-CFF7-C856EE08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51" r="21579"/>
          <a:stretch/>
        </p:blipFill>
        <p:spPr>
          <a:xfrm>
            <a:off x="5311702" y="7"/>
            <a:ext cx="6878775" cy="68579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235312-11D3-0FEF-7B7B-E985BDE1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92" y="3436851"/>
            <a:ext cx="3004919" cy="30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7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Training data 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biased</a:t>
            </a: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4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0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irley_1960_2">
            <a:extLst>
              <a:ext uri="{FF2B5EF4-FFF2-40B4-BE49-F238E27FC236}">
                <a16:creationId xmlns:a16="http://schemas.microsoft.com/office/drawing/2014/main" id="{CCAC16D1-62AE-122C-45D3-74A8A40B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7"/>
          <a:stretch/>
        </p:blipFill>
        <p:spPr bwMode="auto">
          <a:xfrm>
            <a:off x="4686882" y="200212"/>
            <a:ext cx="7505118" cy="6657787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109A1-1ED8-DC26-9C14-AE51299C743D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Meet Shirley</a:t>
            </a:r>
          </a:p>
        </p:txBody>
      </p:sp>
    </p:spTree>
    <p:extLst>
      <p:ext uri="{BB962C8B-B14F-4D97-AF65-F5344CB8AC3E}">
        <p14:creationId xmlns:p14="http://schemas.microsoft.com/office/powerpoint/2010/main" val="343071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E1CEB873-AFC9-E1FA-7A28-FC9CD438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78" y="3467501"/>
            <a:ext cx="2256731" cy="3138803"/>
          </a:xfrm>
          <a:prstGeom prst="rect">
            <a:avLst/>
          </a:prstGeom>
        </p:spPr>
      </p:pic>
      <p:pic>
        <p:nvPicPr>
          <p:cNvPr id="5" name="Picture 4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3D6E2330-A927-2BBC-581B-312BC9C7E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538821"/>
            <a:ext cx="2165352" cy="3016161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6CB4191-CE01-2E11-2695-1B789F3793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34073"/>
            <a:ext cx="2165352" cy="306211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3F7AB30-353B-7C05-CD56-F0A2E9F010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8" y="3538821"/>
            <a:ext cx="2058156" cy="3018465"/>
          </a:xfrm>
          <a:prstGeom prst="rect">
            <a:avLst/>
          </a:prstGeom>
        </p:spPr>
      </p:pic>
      <p:pic>
        <p:nvPicPr>
          <p:cNvPr id="15" name="Picture 1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8F3DFAF5-137D-3F7A-2B8B-2CB3ACD1E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03" y="334072"/>
            <a:ext cx="2165352" cy="303387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B176B2C3-8908-4498-A735-9388C4744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86" y="285286"/>
            <a:ext cx="2256731" cy="3068906"/>
          </a:xfrm>
          <a:prstGeom prst="rect">
            <a:avLst/>
          </a:prstGeom>
        </p:spPr>
      </p:pic>
      <p:pic>
        <p:nvPicPr>
          <p:cNvPr id="25" name="Picture 2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4AE0DFD-C1FA-C553-B698-0A84CF9FB2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9" y="284278"/>
            <a:ext cx="2058155" cy="3080405"/>
          </a:xfrm>
          <a:prstGeom prst="rect">
            <a:avLst/>
          </a:prstGeom>
        </p:spPr>
      </p:pic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1CDC4DD-233D-9AA8-7936-BCCCAC4FCF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538821"/>
            <a:ext cx="2058156" cy="3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0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4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E5B81E-CE76-1E8E-CEAE-44AF6959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57676" cy="2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60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Microsoft Office PowerPoint</Application>
  <PresentationFormat>Widescreen</PresentationFormat>
  <Paragraphs>152</Paragraphs>
  <Slides>45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Segoe UI</vt:lpstr>
      <vt:lpstr>segoe ui normal</vt:lpstr>
      <vt:lpstr>Wingdings</vt:lpstr>
      <vt:lpstr>Office Theme</vt:lpstr>
      <vt:lpstr>1_Office Theme</vt:lpstr>
      <vt:lpstr>SF Tech Week 2025 </vt:lpstr>
      <vt:lpstr>Tech Week Survey</vt:lpstr>
      <vt:lpstr>Agenda</vt:lpstr>
      <vt:lpstr>The Bad</vt:lpstr>
      <vt:lpstr>Training data  is biased</vt:lpstr>
      <vt:lpstr>PowerPoint Presentation</vt:lpstr>
      <vt:lpstr>PowerPoint Presentation</vt:lpstr>
      <vt:lpstr>PowerPoint Presentation</vt:lpstr>
      <vt:lpstr>PowerPoint Presentation</vt:lpstr>
      <vt:lpstr> Data voids create bias</vt:lpstr>
      <vt:lpstr>PowerPoint Presentation</vt:lpstr>
      <vt:lpstr> Reality is biased</vt:lpstr>
      <vt:lpstr>PowerPoint Presentation</vt:lpstr>
      <vt:lpstr>Percentage of Fortune 500 CEOs</vt:lpstr>
      <vt:lpstr>Search Engines Curating Results (2023)</vt:lpstr>
      <vt:lpstr>More than just biased data</vt:lpstr>
      <vt:lpstr>It is us </vt:lpstr>
      <vt:lpstr>  We are biased</vt:lpstr>
      <vt:lpstr>We are AI’s study-buddy and we are teaching all our misogyny and hatred </vt:lpstr>
      <vt:lpstr>PowerPoint Presentation</vt:lpstr>
      <vt:lpstr>PowerPoint Presentation</vt:lpstr>
      <vt:lpstr>Bias in AI is fixable</vt:lpstr>
      <vt:lpstr>PowerPoint Presentation</vt:lpstr>
      <vt:lpstr>PowerPoint Presentation</vt:lpstr>
      <vt:lpstr> What does this mean for GenAI</vt:lpstr>
      <vt:lpstr>Guidance for Responsible use of Gen AI</vt:lpstr>
      <vt:lpstr>Guidance for Responsible use of Gen AI</vt:lpstr>
      <vt:lpstr>Go to ChatGPT (or the such)</vt:lpstr>
      <vt:lpstr> What does this mean for Embodied AI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Australia, ANZ</vt:lpstr>
      <vt:lpstr>PowerPoint Presentation</vt:lpstr>
      <vt:lpstr>Agenda</vt:lpstr>
      <vt:lpstr>PowerPoint Presentation</vt:lpstr>
      <vt:lpstr>PowerPoint Presentation</vt:lpstr>
      <vt:lpstr>PowerPoint Presentation</vt:lpstr>
      <vt:lpstr>Discussion: Which is worse?</vt:lpstr>
      <vt:lpstr/>
      <vt:lpstr>Tech Week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2025-05-25T01:29:26Z</dcterms:created>
  <dcterms:modified xsi:type="dcterms:W3CDTF">2025-05-25T01:30:24Z</dcterms:modified>
</cp:coreProperties>
</file>