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5"/>
  </p:notesMasterIdLst>
  <p:sldIdLst>
    <p:sldId id="258" r:id="rId2"/>
    <p:sldId id="2147470609" r:id="rId3"/>
    <p:sldId id="257" r:id="rId4"/>
    <p:sldId id="268" r:id="rId5"/>
    <p:sldId id="2147470479" r:id="rId6"/>
    <p:sldId id="260" r:id="rId7"/>
    <p:sldId id="374" r:id="rId8"/>
    <p:sldId id="2147470587" r:id="rId9"/>
    <p:sldId id="2147470586" r:id="rId10"/>
    <p:sldId id="2147470610" r:id="rId11"/>
    <p:sldId id="2147470581" r:id="rId12"/>
    <p:sldId id="265" r:id="rId13"/>
    <p:sldId id="2147470462" r:id="rId14"/>
    <p:sldId id="2147470546" r:id="rId15"/>
    <p:sldId id="2147470517" r:id="rId16"/>
    <p:sldId id="2147470518" r:id="rId17"/>
    <p:sldId id="2147470582" r:id="rId18"/>
    <p:sldId id="2147470591" r:id="rId19"/>
    <p:sldId id="2147470584" r:id="rId20"/>
    <p:sldId id="2147470624" r:id="rId21"/>
    <p:sldId id="2747" r:id="rId22"/>
    <p:sldId id="2147470597" r:id="rId23"/>
    <p:sldId id="2147470593" r:id="rId24"/>
    <p:sldId id="2147470595" r:id="rId25"/>
    <p:sldId id="2147470596" r:id="rId26"/>
    <p:sldId id="2147470599" r:id="rId27"/>
    <p:sldId id="281" r:id="rId28"/>
    <p:sldId id="2147470614" r:id="rId29"/>
    <p:sldId id="2147470613" r:id="rId30"/>
    <p:sldId id="2147470615" r:id="rId31"/>
    <p:sldId id="2147470617" r:id="rId32"/>
    <p:sldId id="2147470605" r:id="rId33"/>
    <p:sldId id="2147470618" r:id="rId34"/>
    <p:sldId id="2147470619" r:id="rId35"/>
    <p:sldId id="2147470620" r:id="rId36"/>
    <p:sldId id="2147470622" r:id="rId37"/>
    <p:sldId id="2147470607" r:id="rId38"/>
    <p:sldId id="2147470623" r:id="rId39"/>
    <p:sldId id="2147470621" r:id="rId40"/>
    <p:sldId id="2147470598" r:id="rId41"/>
    <p:sldId id="2147470600" r:id="rId42"/>
    <p:sldId id="1980" r:id="rId43"/>
    <p:sldId id="1981" r:id="rId44"/>
    <p:sldId id="2147470608" r:id="rId45"/>
    <p:sldId id="2147470482" r:id="rId46"/>
    <p:sldId id="1993" r:id="rId47"/>
    <p:sldId id="1989" r:id="rId48"/>
    <p:sldId id="2147470601" r:id="rId49"/>
    <p:sldId id="2147470602" r:id="rId50"/>
    <p:sldId id="2147470603" r:id="rId51"/>
    <p:sldId id="2147470604" r:id="rId52"/>
    <p:sldId id="2147470606" r:id="rId53"/>
    <p:sldId id="2147470625" r:id="rId54"/>
  </p:sldIdLst>
  <p:sldSz cx="12192000" cy="6858000"/>
  <p:notesSz cx="6858000" cy="9144000"/>
  <p:embeddedFontLst>
    <p:embeddedFont>
      <p:font typeface="Recursive Mono Linear" pitchFamily="2" charset="0"/>
      <p:regular r:id="rId56"/>
      <p:bold r:id="rId57"/>
    </p:embeddedFont>
    <p:embeddedFont>
      <p:font typeface="Recursive Sans Linear" pitchFamily="2" charset="0"/>
      <p:regular r:id="rId58"/>
      <p:bold r:id="rId59"/>
    </p:embeddedFont>
    <p:embeddedFont>
      <p:font typeface="Segoe UI Semilight" panose="020B0402040204020203" pitchFamily="34" charset="0"/>
      <p:regular r:id="rId60"/>
      <p: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F86C2F-64E7-4283-8AEE-D848970C024A}">
          <p14:sldIdLst>
            <p14:sldId id="258"/>
            <p14:sldId id="2147470609"/>
            <p14:sldId id="257"/>
          </p14:sldIdLst>
        </p14:section>
        <p14:section name="Me" id="{6575B71B-BE2C-4BD9-B1A9-64B5CD97F492}">
          <p14:sldIdLst>
            <p14:sldId id="268"/>
            <p14:sldId id="2147470479"/>
            <p14:sldId id="260"/>
            <p14:sldId id="374"/>
            <p14:sldId id="2147470587"/>
            <p14:sldId id="2147470586"/>
            <p14:sldId id="2147470610"/>
            <p14:sldId id="2147470581"/>
            <p14:sldId id="265"/>
            <p14:sldId id="2147470462"/>
            <p14:sldId id="2147470546"/>
            <p14:sldId id="2147470517"/>
            <p14:sldId id="2147470518"/>
            <p14:sldId id="2147470582"/>
            <p14:sldId id="2147470591"/>
            <p14:sldId id="2147470584"/>
            <p14:sldId id="2147470624"/>
            <p14:sldId id="2747"/>
            <p14:sldId id="2147470597"/>
            <p14:sldId id="2147470593"/>
            <p14:sldId id="2147470595"/>
            <p14:sldId id="2147470596"/>
            <p14:sldId id="2147470599"/>
            <p14:sldId id="281"/>
            <p14:sldId id="2147470614"/>
            <p14:sldId id="2147470613"/>
            <p14:sldId id="2147470615"/>
            <p14:sldId id="2147470617"/>
            <p14:sldId id="2147470605"/>
            <p14:sldId id="2147470618"/>
            <p14:sldId id="2147470619"/>
            <p14:sldId id="2147470620"/>
            <p14:sldId id="2147470622"/>
            <p14:sldId id="2147470607"/>
            <p14:sldId id="2147470623"/>
            <p14:sldId id="2147470621"/>
            <p14:sldId id="2147470598"/>
            <p14:sldId id="2147470600"/>
            <p14:sldId id="1980"/>
            <p14:sldId id="1981"/>
            <p14:sldId id="2147470608"/>
            <p14:sldId id="2147470482"/>
            <p14:sldId id="1993"/>
            <p14:sldId id="1989"/>
            <p14:sldId id="2147470601"/>
            <p14:sldId id="2147470602"/>
            <p14:sldId id="2147470603"/>
            <p14:sldId id="2147470604"/>
            <p14:sldId id="2147470606"/>
            <p14:sldId id="214747062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000000"/>
    <a:srgbClr val="66FF66"/>
    <a:srgbClr val="FFFFFF"/>
    <a:srgbClr val="052962"/>
    <a:srgbClr val="1F661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56A4BC-53B5-4D50-8DD9-32B54E268E1F}" v="1" dt="2026-03-14T18:23:03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9" autoAdjust="0"/>
    <p:restoredTop sz="59843" autoAdjust="0"/>
  </p:normalViewPr>
  <p:slideViewPr>
    <p:cSldViewPr>
      <p:cViewPr varScale="1">
        <p:scale>
          <a:sx n="85" d="100"/>
          <a:sy n="85" d="100"/>
        </p:scale>
        <p:origin x="1856" y="280"/>
      </p:cViewPr>
      <p:guideLst/>
    </p:cSldViewPr>
  </p:slideViewPr>
  <p:outlineViewPr>
    <p:cViewPr>
      <p:scale>
        <a:sx n="33" d="100"/>
        <a:sy n="33" d="100"/>
      </p:scale>
      <p:origin x="0" y="-316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19" d="100"/>
          <a:sy n="119" d="100"/>
        </p:scale>
        <p:origin x="2076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66477-B813-40E8-871D-6F0B68C0C56C}" type="datetimeFigureOut">
              <a:rPr lang="en-US" smtClean="0"/>
              <a:t>3/14/2026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21C47-C145-476E-8E07-72747AF11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5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7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28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83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5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46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15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2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18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B65DE-4210-3D91-518B-88312403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060C88-629C-698F-6B2C-5C36ED0C6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04CC5-9A64-F6F5-20AB-AD1403168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016E9-D00A-C5A4-21AB-C92CB3A73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50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94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7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7C906-3562-4112-8FAB-FED48FAB3A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78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2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82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13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71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50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0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167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78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E98AA-F515-45DB-BFC0-208AE54035E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728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7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E98AA-F515-45DB-BFC0-208AE54035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041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31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BB95D-F6F3-E55C-370B-E5B7617D2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AB5F9-DC25-CB81-0C83-8F9362948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11B99-294A-9026-445A-6EA099D95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D3A6-7C3C-407F-3B74-A5FD3A922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99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7C906-3562-4112-8FAB-FED48FAB3A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9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4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7C906-3562-4112-8FAB-FED48FAB3A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01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7C906-3562-4112-8FAB-FED48FAB3A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008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37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21C47-C145-476E-8E07-72747AF11DB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6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81A5-3B94-7146-F155-F4F4F17F3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42" y="-1"/>
            <a:ext cx="6096000" cy="436815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F2970-1AF5-860D-CEDA-7F743CF155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75" y="4368156"/>
            <a:ext cx="4420058" cy="1655762"/>
          </a:xfrm>
          <a:ln>
            <a:noFill/>
          </a:ln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Scott Mauvais</a:t>
            </a:r>
            <a:br>
              <a:rPr lang="en-US" dirty="0"/>
            </a:br>
            <a:r>
              <a:rPr lang="en-US" dirty="0"/>
              <a:t>sm@well.com</a:t>
            </a:r>
            <a:br>
              <a:rPr lang="en-US" dirty="0"/>
            </a:br>
            <a:r>
              <a:rPr lang="en-US" dirty="0"/>
              <a:t>www.mauvais.com/talks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28247-5ED3-2019-52C1-98F825491DE7}"/>
              </a:ext>
            </a:extLst>
          </p:cNvPr>
          <p:cNvSpPr/>
          <p:nvPr userDrawn="1"/>
        </p:nvSpPr>
        <p:spPr>
          <a:xfrm>
            <a:off x="6135542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D5154F-6538-8629-60CF-FA530C5F58A5}"/>
              </a:ext>
            </a:extLst>
          </p:cNvPr>
          <p:cNvSpPr/>
          <p:nvPr userDrawn="1"/>
        </p:nvSpPr>
        <p:spPr>
          <a:xfrm>
            <a:off x="76200" y="6400800"/>
            <a:ext cx="9906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0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B98F-8C3E-4E52-751E-7D0693B51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41717-EED3-785F-62EC-36EBCC736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5BEEF-4F01-EEBA-4B3D-7D0D5AD47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EFE0E-AC23-2148-60E2-9C2E11CB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52DCA-1252-6F2B-133B-8DDE9726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0DF22-6267-BE7A-6C3B-66FC469B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7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6ABB-BDE4-5607-4421-483E7E00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188B7D-2479-B25E-27B4-2CCDC1A82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BFB80-EA7F-822F-E5EE-CEEAA7FA5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40D78-A33B-F585-23AC-68C99BE0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79690-C228-E263-219B-82F37468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3FCD6-787A-E21C-01B9-32223279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58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057071"/>
            <a:ext cx="5378548" cy="743858"/>
          </a:xfrm>
        </p:spPr>
        <p:txBody>
          <a:bodyPr anchor="ctr">
            <a:spAutoFit/>
          </a:bodyPr>
          <a:lstStyle>
            <a:lvl1pPr algn="ctr">
              <a:defRPr sz="4704" baseline="0">
                <a:solidFill>
                  <a:srgbClr val="33FF33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6000" y="190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FBA78F6B-6F24-1B66-02AE-F5B6A367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67695"/>
            <a:ext cx="685800" cy="365125"/>
          </a:xfrm>
        </p:spPr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65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731309"/>
            <a:ext cx="4795873" cy="1395382"/>
          </a:xfrm>
        </p:spPr>
        <p:txBody>
          <a:bodyPr wrap="square" anchor="ctr">
            <a:spAutoFit/>
          </a:bodyPr>
          <a:lstStyle>
            <a:lvl1pPr algn="ctr">
              <a:defRPr sz="4704" baseline="0">
                <a:solidFill>
                  <a:srgbClr val="33FF33"/>
                </a:soli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350" y="1"/>
            <a:ext cx="6857650" cy="6858623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F110983-83D3-B03A-9B66-8422A2E9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67695"/>
            <a:ext cx="685800" cy="365125"/>
          </a:xfrm>
        </p:spPr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15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A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D00-A61F-40A5-BFA7-7378E30E59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325563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off Page so hidden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EEB08-67EE-4014-987B-D1F5738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4505-DD4B-42CC-81F9-4F4F2917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A5801-F71E-4C9A-A297-15CE6C4F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646912-45E7-6D17-AE9B-C124EA907BE0}"/>
              </a:ext>
            </a:extLst>
          </p:cNvPr>
          <p:cNvSpPr/>
          <p:nvPr userDrawn="1"/>
        </p:nvSpPr>
        <p:spPr>
          <a:xfrm>
            <a:off x="0" y="0"/>
            <a:ext cx="12192000" cy="660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0ACE8A-4EC6-AB7B-9D5F-B7F1AE4684E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-1325563"/>
            <a:ext cx="0" cy="18928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9AFA42-3FAD-D9D3-FA63-223CD709F2C6}"/>
              </a:ext>
            </a:extLst>
          </p:cNvPr>
          <p:cNvCxnSpPr/>
          <p:nvPr userDrawn="1"/>
        </p:nvCxnSpPr>
        <p:spPr>
          <a:xfrm>
            <a:off x="3841750" y="958850"/>
            <a:ext cx="3124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11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2A7F-13E8-3861-3535-AC1A86962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94A62-C083-A3BE-8425-AEA01F77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E3139-9758-B676-2985-5CD5EB34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D117B-D06E-A760-31B0-BE759B86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8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2A7F-13E8-3861-3535-AC1A86962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325563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 for Screen Reader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94A62-C083-A3BE-8425-AEA01F77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E3139-9758-B676-2985-5CD5EB34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D117B-D06E-A760-31B0-BE759B86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2A7F-13E8-3861-3535-AC1A86962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6219"/>
            <a:ext cx="12192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94A62-C083-A3BE-8425-AEA01F77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E3139-9758-B676-2985-5CD5EB34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D117B-D06E-A760-31B0-BE759B86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5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ew A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2A7F-13E8-3861-3535-AC1A86962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325563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for Screen Reader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94A62-C083-A3BE-8425-AEA01F77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E3139-9758-B676-2985-5CD5EB34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D117B-D06E-A760-31B0-BE759B86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F88851-1453-23AE-1C7F-119293BFD26E}"/>
              </a:ext>
            </a:extLst>
          </p:cNvPr>
          <p:cNvSpPr/>
          <p:nvPr userDrawn="1"/>
        </p:nvSpPr>
        <p:spPr>
          <a:xfrm>
            <a:off x="8746067" y="7065433"/>
            <a:ext cx="1845733" cy="554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0FEAF-01A3-2636-BD71-108BAFBCE2DB}"/>
              </a:ext>
            </a:extLst>
          </p:cNvPr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2"/>
          </a:solidFill>
          <a:ln>
            <a:solidFill>
              <a:srgbClr val="33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Publisher Masthead</a:t>
            </a:r>
          </a:p>
        </p:txBody>
      </p:sp>
    </p:spTree>
    <p:extLst>
      <p:ext uri="{BB962C8B-B14F-4D97-AF65-F5344CB8AC3E}">
        <p14:creationId xmlns:p14="http://schemas.microsoft.com/office/powerpoint/2010/main" val="4272235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EDF2-158F-0E74-8532-67FAD350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54487-E13C-6347-DE32-2D8280CDC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6BA28-7188-FFCB-41AA-60B0CF8ED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0F6F6-08D0-66AC-4DA3-5E704DF2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391D8-F850-DD57-D38D-24576CED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0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EC56-7148-BB33-C779-29304374A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C4070-F2A6-1790-6790-4C9FA01AC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12D2E-CBDC-B5FC-3A9A-19C6081AF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96246-DD2A-CC14-909C-F54A6988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25E79-CC7C-9440-8AFF-E73546EF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08DB9-90DB-7FFF-2157-0C1E9527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8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4C5BA-53AE-F540-2008-D6D697673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D15C4-4F11-B7C2-6225-1A040769D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F457E-B094-7E17-C716-9A9A9ED8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F70CC-FC33-EB4F-6F4F-9BEEAC6F4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11444-C264-A8DA-92D9-D7777CD0A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B2319-E4E3-58F6-60DA-3287EB07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7A155-3C2E-37CE-3E57-6318E3B63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D28E21-25D4-9AC6-8660-F0315534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0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E77414-69B3-BCB5-BE03-6100F6ACE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6933" y="6324600"/>
            <a:ext cx="85513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23FB3-C366-CEE8-7FAB-480C9768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D586F-B8B3-8EBB-9D20-755F7A91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37BDA-6BB2-B13B-E4C8-4E49C31C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DF47C-FEF7-9092-0BE6-955807475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B6E39-0E16-1218-7D0D-70ED78FF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19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D1255-1F46-D762-CAD4-FCDA8706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46769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E0BF1B8-D21A-4F3D-9AC2-7B4845C33A0F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8E6B49F-5C5E-8824-2E06-D5934CD4B2C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492875"/>
            <a:ext cx="685800" cy="204280"/>
          </a:xfrm>
          <a:prstGeom prst="rect">
            <a:avLst/>
          </a:prstGeom>
          <a:ln>
            <a:noFill/>
          </a:ln>
        </p:spPr>
      </p:pic>
      <p:pic>
        <p:nvPicPr>
          <p:cNvPr id="1030" name="Picture 6" descr="IRAIR Logo">
            <a:extLst>
              <a:ext uri="{FF2B5EF4-FFF2-40B4-BE49-F238E27FC236}">
                <a16:creationId xmlns:a16="http://schemas.microsoft.com/office/drawing/2014/main" id="{362517E9-CD87-0C18-84C8-7130F0BA3B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3800" y="6455741"/>
            <a:ext cx="685800" cy="37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54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3" r:id="rId3"/>
    <p:sldLayoutId id="2147483661" r:id="rId4"/>
    <p:sldLayoutId id="2147483662" r:id="rId5"/>
    <p:sldLayoutId id="2147483650" r:id="rId6"/>
    <p:sldLayoutId id="2147483652" r:id="rId7"/>
    <p:sldLayoutId id="2147483653" r:id="rId8"/>
    <p:sldLayoutId id="2147483655" r:id="rId9"/>
    <p:sldLayoutId id="2147483656" r:id="rId10"/>
    <p:sldLayoutId id="2147483657" r:id="rId11"/>
    <p:sldLayoutId id="2147483714" r:id="rId12"/>
    <p:sldLayoutId id="2147483713" r:id="rId13"/>
    <p:sldLayoutId id="214748371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50" baseline="0">
          <a:solidFill>
            <a:schemeClr val="bg1"/>
          </a:solidFill>
          <a:latin typeface="Recursive Mono Linear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ecursive Sans Linear" pitchFamily="2" charset="0"/>
          <a:ea typeface="+mn-ea"/>
          <a:cs typeface="Recursive Sans Linear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Recursive Sans Linear" pitchFamily="2" charset="0"/>
          <a:ea typeface="+mn-ea"/>
          <a:cs typeface="Recursive Sans Linear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6FF66"/>
          </a:solidFill>
          <a:latin typeface="Recursive Sans Linear" pitchFamily="2" charset="0"/>
          <a:ea typeface="+mn-ea"/>
          <a:cs typeface="Recursive Sans Linear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9933"/>
          </a:solidFill>
          <a:latin typeface="Recursive Sans Linear" pitchFamily="2" charset="0"/>
          <a:ea typeface="+mn-ea"/>
          <a:cs typeface="Recursive Sans Linear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661F"/>
          </a:solidFill>
          <a:latin typeface="Recursive Sans Linear" pitchFamily="2" charset="0"/>
          <a:ea typeface="+mn-ea"/>
          <a:cs typeface="Recursive Sans Linear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528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71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2.png"/><Relationship Id="rId10" Type="http://schemas.openxmlformats.org/officeDocument/2006/relationships/image" Target="../media/image80.jpeg"/><Relationship Id="rId4" Type="http://schemas.openxmlformats.org/officeDocument/2006/relationships/image" Target="../media/image74.jpg"/><Relationship Id="rId9" Type="http://schemas.openxmlformats.org/officeDocument/2006/relationships/image" Target="../media/image79.png"/><Relationship Id="rId1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3B549-45B7-3B1E-B802-0CA51A67B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-1"/>
            <a:ext cx="5297342" cy="436815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Ethics in AI/Robotics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631D6C-C892-4A82-F1DB-B49601E52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512" y="4361260"/>
            <a:ext cx="4761287" cy="1655762"/>
          </a:xfrm>
        </p:spPr>
        <p:txBody>
          <a:bodyPr>
            <a:noAutofit/>
          </a:bodyPr>
          <a:lstStyle/>
          <a:p>
            <a:r>
              <a:rPr lang="en-US" sz="2800" dirty="0"/>
              <a:t>Scott Mauvais</a:t>
            </a:r>
            <a:br>
              <a:rPr lang="en-US" sz="2800" dirty="0"/>
            </a:br>
            <a:r>
              <a:rPr lang="en-US" sz="2800" dirty="0"/>
              <a:t>sm@well.com</a:t>
            </a:r>
            <a:br>
              <a:rPr lang="en-US" sz="2800" dirty="0"/>
            </a:br>
            <a:r>
              <a:rPr lang="en-US" sz="2800" dirty="0"/>
              <a:t>www.mauvais.com/talks</a:t>
            </a:r>
          </a:p>
          <a:p>
            <a:r>
              <a:rPr lang="en-US" sz="2800" dirty="0"/>
              <a:t>March 14,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CFC7C9-9A9F-6CDF-A136-BE6790014F72}"/>
              </a:ext>
            </a:extLst>
          </p:cNvPr>
          <p:cNvSpPr/>
          <p:nvPr/>
        </p:nvSpPr>
        <p:spPr>
          <a:xfrm>
            <a:off x="6135542" y="0"/>
            <a:ext cx="613265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Book Review: The Future of the Professions (including teaching) | Tony Bates">
            <a:extLst>
              <a:ext uri="{FF2B5EF4-FFF2-40B4-BE49-F238E27FC236}">
                <a16:creationId xmlns:a16="http://schemas.microsoft.com/office/drawing/2014/main" id="{E028FB63-0CCE-1F98-EC05-F899C5E88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82" y="1366735"/>
            <a:ext cx="5994318" cy="41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C50961-F4A4-ECD8-BBFD-578B265C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Joined Microsoft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84827-1C10-8F0D-FDD4-55E63A26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F72AE7-67F7-F0EF-FE99-51FA633CF3DF}"/>
              </a:ext>
            </a:extLst>
          </p:cNvPr>
          <p:cNvGrpSpPr/>
          <p:nvPr/>
        </p:nvGrpSpPr>
        <p:grpSpPr>
          <a:xfrm>
            <a:off x="1524000" y="946573"/>
            <a:ext cx="9144000" cy="5911427"/>
            <a:chOff x="1207346" y="2311400"/>
            <a:chExt cx="9144000" cy="59114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E9C908-8DCB-6641-A5C0-F65141AC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07346" y="4587240"/>
              <a:ext cx="9144000" cy="36355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E5E9A3-C907-96E8-1E54-7B9F2F8C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07346" y="2311400"/>
              <a:ext cx="9144000" cy="227584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41D9DB9-FA4A-CF00-62C0-596F19889FF3}"/>
              </a:ext>
            </a:extLst>
          </p:cNvPr>
          <p:cNvSpPr/>
          <p:nvPr/>
        </p:nvSpPr>
        <p:spPr bwMode="auto">
          <a:xfrm>
            <a:off x="1524000" y="5512033"/>
            <a:ext cx="9144000" cy="1345967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81000">
                <a:srgbClr val="FFFFFF"/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\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DA6237-2932-351B-BCE3-31287468F8D5}"/>
              </a:ext>
            </a:extLst>
          </p:cNvPr>
          <p:cNvSpPr txBox="1"/>
          <p:nvPr/>
        </p:nvSpPr>
        <p:spPr>
          <a:xfrm>
            <a:off x="3124200" y="6617376"/>
            <a:ext cx="86328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https://www.latimes.com/archives/la-xpm-2000-apr-04-mn-15707-story.html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5A9838-C2A6-1579-97C9-B986227EC961}"/>
              </a:ext>
            </a:extLst>
          </p:cNvPr>
          <p:cNvGrpSpPr/>
          <p:nvPr/>
        </p:nvGrpSpPr>
        <p:grpSpPr>
          <a:xfrm>
            <a:off x="0" y="-6570"/>
            <a:ext cx="12344400" cy="768570"/>
            <a:chOff x="0" y="-6570"/>
            <a:chExt cx="12344400" cy="7685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CFFC55-0EF2-05CA-EB12-75703C5414D5}"/>
                </a:ext>
              </a:extLst>
            </p:cNvPr>
            <p:cNvSpPr/>
            <p:nvPr/>
          </p:nvSpPr>
          <p:spPr>
            <a:xfrm>
              <a:off x="0" y="-6570"/>
              <a:ext cx="12344400" cy="7685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F7B3F6-E741-B3A8-5D2E-91C129E00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374" y="98193"/>
              <a:ext cx="2559182" cy="457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770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2A30A-5060-3D7F-1CE4-EFE29D0C6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Engineer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B73A3-9D9A-B25F-CF63-ECEDD385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9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96C7-C8A2-3FB0-B9AE-21DDCF9A5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8E40C-631D-A2BF-5511-B44F5D28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87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5F4B-D788-0D1F-5293-CE140FDA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Rhino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65A12-76ED-39C7-9AED-CEE77B49C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444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BE0B0-1E99-4209-D42B-8CBAFC1F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Philanthropies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E5051-184F-3574-1F3A-EF8FE5D7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44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82708D-A1A2-E0A2-406F-77484293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BA7526-AC91-DFA0-45EB-8FE9B897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05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6EAE4C-746B-2EB9-2AA4-194E4AA0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Room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1B857-A19D-68FA-1561-A29652D6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700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633651-3D50-EAA6-055D-258E3951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Bias in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FD575-22CB-ACE1-6D07-B4B9EF4A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67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AFDD16-FA51-B016-67D1-4D181B61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52" y="685800"/>
            <a:ext cx="5378548" cy="1962653"/>
          </a:xfrm>
        </p:spPr>
        <p:txBody>
          <a:bodyPr/>
          <a:lstStyle/>
          <a:p>
            <a:pPr algn="l"/>
            <a:r>
              <a:rPr lang="en-US" sz="4400" dirty="0"/>
              <a:t>Sources of Bias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25EF2DC-D45A-FBA6-A057-B8B9B9B145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5F76B-2285-7AB5-1EA0-C87474ED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18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1CE79-775A-3434-4E09-F0BD5DE4675C}"/>
              </a:ext>
            </a:extLst>
          </p:cNvPr>
          <p:cNvSpPr txBox="1"/>
          <p:nvPr/>
        </p:nvSpPr>
        <p:spPr>
          <a:xfrm>
            <a:off x="6324600" y="6629400"/>
            <a:ext cx="3733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https://unvarnishedfacts.com/wp-content/uploads/2022/03/Bias-1080x1350.jpg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5F56311-9361-FC59-494A-5FB50BC6CBF4}"/>
              </a:ext>
            </a:extLst>
          </p:cNvPr>
          <p:cNvSpPr txBox="1">
            <a:spLocks/>
          </p:cNvSpPr>
          <p:nvPr/>
        </p:nvSpPr>
        <p:spPr>
          <a:xfrm>
            <a:off x="914400" y="2057400"/>
            <a:ext cx="464820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FF66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9933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661F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Reality is biased</a:t>
            </a:r>
          </a:p>
          <a:p>
            <a:pPr marL="285750" indent="-285750"/>
            <a:r>
              <a:rPr lang="en-US" dirty="0"/>
              <a:t>Training data is biased</a:t>
            </a:r>
          </a:p>
          <a:p>
            <a:pPr marL="285750" indent="-285750"/>
            <a:r>
              <a:rPr lang="en-US" dirty="0"/>
              <a:t>Data voids create bias</a:t>
            </a:r>
          </a:p>
          <a:p>
            <a:pPr marL="285750" indent="-285750"/>
            <a:r>
              <a:rPr lang="en-US" dirty="0"/>
              <a:t>Reinforcement learning creates bias</a:t>
            </a:r>
          </a:p>
        </p:txBody>
      </p:sp>
      <p:pic>
        <p:nvPicPr>
          <p:cNvPr id="16" name="Picture 6" descr="IRAIR Logo">
            <a:extLst>
              <a:ext uri="{FF2B5EF4-FFF2-40B4-BE49-F238E27FC236}">
                <a16:creationId xmlns:a16="http://schemas.microsoft.com/office/drawing/2014/main" id="{27860D8E-A396-3318-A206-E468F3EF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3800" y="6455741"/>
            <a:ext cx="685800" cy="37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006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28EE-7DAC-4298-1DED-FC41C7DC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Voids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28AB7-41B2-9449-9B4E-C01BD627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1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ADC0-BC69-B9FD-FCDA-8D506C1A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350296-6837-ED23-9C21-E3951AC973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Bias in Data</a:t>
            </a:r>
          </a:p>
          <a:p>
            <a:r>
              <a:rPr lang="en-US" dirty="0"/>
              <a:t>Alignment Problem</a:t>
            </a:r>
          </a:p>
          <a:p>
            <a:r>
              <a:rPr lang="en-US" dirty="0"/>
              <a:t>Whose Decides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A66934-D8B4-E628-D426-A31AEB5B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35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C26B26-D1F5-A144-908C-DA168779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113D6-FA57-109F-3887-577685A2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66B01F-C2C4-6764-634E-181764804489}"/>
              </a:ext>
            </a:extLst>
          </p:cNvPr>
          <p:cNvSpPr/>
          <p:nvPr/>
        </p:nvSpPr>
        <p:spPr>
          <a:xfrm>
            <a:off x="-228600" y="-76200"/>
            <a:ext cx="12496800" cy="8382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2E1A9F-B219-E5F0-A971-267117FD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8592"/>
            <a:ext cx="1320868" cy="304816"/>
          </a:xfrm>
          <a:prstGeom prst="rect">
            <a:avLst/>
          </a:prstGeom>
          <a:solidFill>
            <a:srgbClr val="FAFAFA"/>
          </a:solidFill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EB557C9-EA0A-49D5-18A7-6E509CE19ED2}"/>
              </a:ext>
            </a:extLst>
          </p:cNvPr>
          <p:cNvGrpSpPr/>
          <p:nvPr/>
        </p:nvGrpSpPr>
        <p:grpSpPr>
          <a:xfrm>
            <a:off x="2929467" y="762000"/>
            <a:ext cx="6333066" cy="6172200"/>
            <a:chOff x="3276600" y="762000"/>
            <a:chExt cx="6333066" cy="61722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809F67-C120-A78F-DFE0-AC32F120A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76600" y="762000"/>
              <a:ext cx="6210300" cy="2286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83A86B8-AA53-3BEA-0EED-64B12BC3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76600" y="3022600"/>
              <a:ext cx="6210300" cy="39116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0107FF1-894C-5190-1A65-89525D8D9DB5}"/>
                </a:ext>
              </a:extLst>
            </p:cNvPr>
            <p:cNvSpPr/>
            <p:nvPr/>
          </p:nvSpPr>
          <p:spPr bwMode="auto">
            <a:xfrm>
              <a:off x="3276600" y="5512033"/>
              <a:ext cx="6210300" cy="1345967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81000">
                  <a:srgbClr val="FFFFFF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3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\</a:t>
              </a:r>
              <a:endPara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897A7D-D8E2-96A9-5395-DE36087AB721}"/>
                </a:ext>
              </a:extLst>
            </p:cNvPr>
            <p:cNvSpPr txBox="1"/>
            <p:nvPr/>
          </p:nvSpPr>
          <p:spPr>
            <a:xfrm>
              <a:off x="3352800" y="6651243"/>
              <a:ext cx="625686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https://www.nature.com/articles/d41586-026-00781-9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504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">
            <a:hlinkClick r:id="" action="ppaction://media"/>
            <a:extLst>
              <a:ext uri="{FF2B5EF4-FFF2-40B4-BE49-F238E27FC236}">
                <a16:creationId xmlns:a16="http://schemas.microsoft.com/office/drawing/2014/main" id="{A5DA60F7-A58D-4A01-8F17-03937D75C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988F94-7664-381C-0D86-8DF0C9C1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Kenya Traffic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04C05-7A74-768E-C99B-05D261BA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CE3E77-0632-B0F3-11CD-CA584EBA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Amy Webb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CB09C-1346-C05E-E524-4F8143FB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CC9A26E-84E8-5E54-2E92-933F0756ED5B}"/>
              </a:ext>
            </a:extLst>
          </p:cNvPr>
          <p:cNvSpPr txBox="1">
            <a:spLocks/>
          </p:cNvSpPr>
          <p:nvPr/>
        </p:nvSpPr>
        <p:spPr>
          <a:xfrm>
            <a:off x="533400" y="2514600"/>
            <a:ext cx="5378548" cy="1643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50" baseline="0">
                <a:solidFill>
                  <a:schemeClr val="bg1"/>
                </a:solidFill>
                <a:latin typeface="Recursive Mono Linear" pitchFamily="2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We are AI’s study-buddy and we are teaching all our misogyny and hatred.</a:t>
            </a:r>
            <a:endParaRPr lang="en-US" sz="48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C1FF53-8FE3-6543-DD1B-592BC7FE29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6096000" y="1900"/>
            <a:ext cx="6094444" cy="68561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4F933BC-C4AC-E362-52DE-7FA459EC13EA}"/>
              </a:ext>
            </a:extLst>
          </p:cNvPr>
          <p:cNvSpPr txBox="1">
            <a:spLocks/>
          </p:cNvSpPr>
          <p:nvPr/>
        </p:nvSpPr>
        <p:spPr>
          <a:xfrm>
            <a:off x="10668000" y="646769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0BF1B8-D21A-4F3D-9AC2-7B4845C33A0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8139E-08C2-81AD-1E7C-F83682F15116}"/>
              </a:ext>
            </a:extLst>
          </p:cNvPr>
          <p:cNvSpPr txBox="1"/>
          <p:nvPr/>
        </p:nvSpPr>
        <p:spPr>
          <a:xfrm>
            <a:off x="6324600" y="6629400"/>
            <a:ext cx="3733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https://unvarnishedfacts.com/wp-content/uploads/2022/03/Bias-1080x1350.jpg</a:t>
            </a:r>
          </a:p>
        </p:txBody>
      </p:sp>
      <p:pic>
        <p:nvPicPr>
          <p:cNvPr id="10" name="Picture 6" descr="IRAIR Logo">
            <a:extLst>
              <a:ext uri="{FF2B5EF4-FFF2-40B4-BE49-F238E27FC236}">
                <a16:creationId xmlns:a16="http://schemas.microsoft.com/office/drawing/2014/main" id="{F8FFA05C-D0E6-DF02-BA94-E026FC009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3800" y="6455741"/>
            <a:ext cx="685800" cy="37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A9600-1687-6679-9F4B-2CEDFEFC8FF8}"/>
              </a:ext>
            </a:extLst>
          </p:cNvPr>
          <p:cNvSpPr txBox="1"/>
          <p:nvPr/>
        </p:nvSpPr>
        <p:spPr>
          <a:xfrm>
            <a:off x="2209800" y="4158127"/>
            <a:ext cx="350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bg2"/>
                </a:solidFill>
                <a:latin typeface="Recursive Sans Linear" pitchFamily="2" charset="0"/>
                <a:ea typeface="+mn-ea"/>
                <a:cs typeface="Recursive Sans Linear" pitchFamily="2" charset="0"/>
              </a:rPr>
              <a:t>—Amy Webb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2384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17ABF0-2FEF-807E-29E6-DC82735F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 – Racism in Online 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4E765-4AC3-CC1A-09DA-075AA25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58578A-473F-CE57-4E37-DDE190A94E92}"/>
              </a:ext>
            </a:extLst>
          </p:cNvPr>
          <p:cNvGrpSpPr/>
          <p:nvPr/>
        </p:nvGrpSpPr>
        <p:grpSpPr>
          <a:xfrm>
            <a:off x="-76200" y="-76200"/>
            <a:ext cx="12344400" cy="838200"/>
            <a:chOff x="-76200" y="-76200"/>
            <a:chExt cx="12344400" cy="8382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9F7F3E-4875-D299-7A37-707B83A47F0C}"/>
                </a:ext>
              </a:extLst>
            </p:cNvPr>
            <p:cNvSpPr/>
            <p:nvPr/>
          </p:nvSpPr>
          <p:spPr>
            <a:xfrm>
              <a:off x="-76200" y="-76200"/>
              <a:ext cx="12344400" cy="83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E94D4B-2082-FF2D-8682-B790F7801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53960"/>
              <a:ext cx="1130358" cy="57788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B2AF9F-4FFF-9144-842A-60454662739D}"/>
              </a:ext>
            </a:extLst>
          </p:cNvPr>
          <p:cNvGrpSpPr/>
          <p:nvPr/>
        </p:nvGrpSpPr>
        <p:grpSpPr>
          <a:xfrm>
            <a:off x="3454400" y="762000"/>
            <a:ext cx="5194300" cy="6400800"/>
            <a:chOff x="3454400" y="762000"/>
            <a:chExt cx="5194300" cy="64008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89DB8D-0B98-3123-A3F2-D1B5E9498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05200" y="762000"/>
              <a:ext cx="5143500" cy="5334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3A6E83-BF8E-50B2-E1FA-9A0EFF9C0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05200" y="6096000"/>
              <a:ext cx="5143500" cy="106680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C242D42-0862-1738-A059-61BC699BC8B7}"/>
                </a:ext>
              </a:extLst>
            </p:cNvPr>
            <p:cNvSpPr/>
            <p:nvPr/>
          </p:nvSpPr>
          <p:spPr bwMode="auto">
            <a:xfrm>
              <a:off x="3492500" y="5486400"/>
              <a:ext cx="5143500" cy="1574567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81000">
                  <a:srgbClr val="FFFFFF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\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CE050F-9B93-D1FA-9B3B-8866EF9A40CF}"/>
                </a:ext>
              </a:extLst>
            </p:cNvPr>
            <p:cNvSpPr txBox="1"/>
            <p:nvPr/>
          </p:nvSpPr>
          <p:spPr>
            <a:xfrm>
              <a:off x="3454400" y="6536323"/>
              <a:ext cx="51816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https://www.technologyreview.com/2013/02/04/253879/racism-is-poisoning-online-ad-delivery-says-harvard-professor/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117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DF76-2A81-5A23-79A6-527FB193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Guardian: Three Black Teenagers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86FD51-8912-10F6-58A9-5ECB4982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0DAC7-97A6-B376-97C7-7BDE06FF0A21}"/>
              </a:ext>
            </a:extLst>
          </p:cNvPr>
          <p:cNvGrpSpPr/>
          <p:nvPr/>
        </p:nvGrpSpPr>
        <p:grpSpPr>
          <a:xfrm>
            <a:off x="-76200" y="-6350"/>
            <a:ext cx="12344400" cy="704850"/>
            <a:chOff x="-76200" y="-6350"/>
            <a:chExt cx="12344400" cy="7048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FA6E355-2F17-A759-CE47-18B40AA47681}"/>
                </a:ext>
              </a:extLst>
            </p:cNvPr>
            <p:cNvSpPr/>
            <p:nvPr/>
          </p:nvSpPr>
          <p:spPr>
            <a:xfrm>
              <a:off x="-76200" y="-6350"/>
              <a:ext cx="12344400" cy="704850"/>
            </a:xfrm>
            <a:prstGeom prst="rect">
              <a:avLst/>
            </a:prstGeom>
            <a:solidFill>
              <a:srgbClr val="0529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EEAE82-708A-1086-AFD2-1A632BA4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76200"/>
              <a:ext cx="1575816" cy="533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3A8E661-408F-E839-886E-823E78836C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382"/>
          <a:stretch/>
        </p:blipFill>
        <p:spPr>
          <a:xfrm>
            <a:off x="3895725" y="698500"/>
            <a:ext cx="4539538" cy="62953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5E30DF-A1A4-A212-EF2F-4178437E7CD2}"/>
              </a:ext>
            </a:extLst>
          </p:cNvPr>
          <p:cNvSpPr/>
          <p:nvPr/>
        </p:nvSpPr>
        <p:spPr bwMode="auto">
          <a:xfrm>
            <a:off x="3917594" y="5342382"/>
            <a:ext cx="4495800" cy="1634236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81000">
                <a:srgbClr val="FFFFFF"/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\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5F028-D6A8-3892-0E03-3E5A1A38ECD7}"/>
              </a:ext>
            </a:extLst>
          </p:cNvPr>
          <p:cNvSpPr txBox="1"/>
          <p:nvPr/>
        </p:nvSpPr>
        <p:spPr>
          <a:xfrm>
            <a:off x="3873856" y="6538496"/>
            <a:ext cx="4539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https://www.theguardian.com/commentisfree/2016/jun/10/three-black-teenagers-google-racist-tweet</a:t>
            </a:r>
          </a:p>
        </p:txBody>
      </p:sp>
    </p:spTree>
    <p:extLst>
      <p:ext uri="{BB962C8B-B14F-4D97-AF65-F5344CB8AC3E}">
        <p14:creationId xmlns:p14="http://schemas.microsoft.com/office/powerpoint/2010/main" val="917644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91637C-FF76-9FCF-ECF6-4989BF6783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22"/>
          <a:stretch>
            <a:fillRect/>
          </a:stretch>
        </p:blipFill>
        <p:spPr>
          <a:xfrm>
            <a:off x="3651250" y="432020"/>
            <a:ext cx="5143500" cy="6019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A689B-A996-DBC6-32AE-33C599AF8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ProPublica: Machine Bias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2D760-EC92-342C-436D-AA4CD5C7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AF905B-3AD2-47D6-0B86-5CD6BA9D86B5}"/>
              </a:ext>
            </a:extLst>
          </p:cNvPr>
          <p:cNvGrpSpPr/>
          <p:nvPr/>
        </p:nvGrpSpPr>
        <p:grpSpPr>
          <a:xfrm>
            <a:off x="3651250" y="5727816"/>
            <a:ext cx="5159375" cy="1409804"/>
            <a:chOff x="3651250" y="5727816"/>
            <a:chExt cx="5159375" cy="14098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19CAA8-CE57-CB48-75F1-2114F6C46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67125" y="6299420"/>
              <a:ext cx="5143500" cy="838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AFE91B-FF98-7540-DF0F-14C1A7EE96A9}"/>
                </a:ext>
              </a:extLst>
            </p:cNvPr>
            <p:cNvSpPr/>
            <p:nvPr/>
          </p:nvSpPr>
          <p:spPr bwMode="auto">
            <a:xfrm>
              <a:off x="3651250" y="5727816"/>
              <a:ext cx="5143500" cy="1345967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81000">
                  <a:srgbClr val="FFFFFF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\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922FC11-CB53-F376-49E8-8D1A0CDB4A0A}"/>
              </a:ext>
            </a:extLst>
          </p:cNvPr>
          <p:cNvSpPr txBox="1"/>
          <p:nvPr/>
        </p:nvSpPr>
        <p:spPr>
          <a:xfrm>
            <a:off x="3667125" y="6649645"/>
            <a:ext cx="62261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https://www.propublica.org/article/machine-bias-risk-assessments-in-criminal-sentencing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4D9A8D-CFFD-0441-CFFC-BEBE2CCE4985}"/>
              </a:ext>
            </a:extLst>
          </p:cNvPr>
          <p:cNvSpPr/>
          <p:nvPr/>
        </p:nvSpPr>
        <p:spPr>
          <a:xfrm>
            <a:off x="-76200" y="-76200"/>
            <a:ext cx="12344400" cy="775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F64062-EB78-2E1E-D28F-B90EA252A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5" y="100633"/>
            <a:ext cx="3835597" cy="5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59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EE7E-0DED-94DE-493A-F599A475F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383C29-AACC-2AF3-20E9-6AAAB240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E6279-FEAA-E071-4B43-697979CF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0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white surface&#10;&#10;Description generated with high confidence">
            <a:extLst>
              <a:ext uri="{FF2B5EF4-FFF2-40B4-BE49-F238E27FC236}">
                <a16:creationId xmlns:a16="http://schemas.microsoft.com/office/drawing/2014/main" id="{87636955-9E3F-45FE-811D-78B71E69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72" y="1219197"/>
            <a:ext cx="3596278" cy="4566702"/>
          </a:xfrm>
          <a:prstGeom prst="rect">
            <a:avLst/>
          </a:prstGeom>
        </p:spPr>
      </p:pic>
      <p:pic>
        <p:nvPicPr>
          <p:cNvPr id="4" name="Picture 3" descr="A picture containing outdoor, ground, person, man&#10;&#10;Description generated with very high confidence">
            <a:extLst>
              <a:ext uri="{FF2B5EF4-FFF2-40B4-BE49-F238E27FC236}">
                <a16:creationId xmlns:a16="http://schemas.microsoft.com/office/drawing/2014/main" id="{56EABA6D-8458-4CB5-95BE-47648BBC3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083" y="1219197"/>
            <a:ext cx="3641945" cy="4566703"/>
          </a:xfrm>
          <a:prstGeom prst="rect">
            <a:avLst/>
          </a:prstGeom>
        </p:spPr>
      </p:pic>
      <p:pic>
        <p:nvPicPr>
          <p:cNvPr id="3" name="Picture 2" descr="A group of people performing on a counter&#10;&#10;Description generated with very high confidence">
            <a:extLst>
              <a:ext uri="{FF2B5EF4-FFF2-40B4-BE49-F238E27FC236}">
                <a16:creationId xmlns:a16="http://schemas.microsoft.com/office/drawing/2014/main" id="{E10E8C7A-5A19-4C17-8127-699421BF3F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5028" y="1219197"/>
            <a:ext cx="3596277" cy="45667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87A78F-E18F-46CA-BBC8-3BE242E3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These are all robots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827192-0C22-F410-BB68-DEF30EAD7A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75028" y="1219197"/>
            <a:ext cx="3596277" cy="45667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C6098-E089-8BAB-4E91-4DD2BC73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A8675-728E-16F0-46F7-0ED6A669A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ECFACC-1005-3B0B-C7B3-CF97FD0B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51412" cy="16002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Three Laws of Robotics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AFFB42-CC52-1445-3B30-2C3D9C6AD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32" y="2346974"/>
            <a:ext cx="4951412" cy="3505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A robot may not injure a human being or, through inaction, allow a human being to come to harm.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 robot must obey the orders given it by human beings except where such orders would conflict with the First Law.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 robot must protect its own existence as long as such protection does not conflict with the First or Second Laws.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60993-FFB4-BEB0-479B-6FF187E4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FFFA410C-FD34-9975-ABFD-EA579E285FB0}"/>
              </a:ext>
            </a:extLst>
          </p:cNvPr>
          <p:cNvSpPr txBox="1">
            <a:spLocks/>
          </p:cNvSpPr>
          <p:nvPr/>
        </p:nvSpPr>
        <p:spPr>
          <a:xfrm>
            <a:off x="831850" y="2068512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FF66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9933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661F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122" name="Picture 2" descr="Astounding Science-Fiction, March 1942 by John W. Campbell Jr. | Goodreads">
            <a:extLst>
              <a:ext uri="{FF2B5EF4-FFF2-40B4-BE49-F238E27FC236}">
                <a16:creationId xmlns:a16="http://schemas.microsoft.com/office/drawing/2014/main" id="{751E7FE7-E69E-248B-D27B-8F5912353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6800" y="533400"/>
            <a:ext cx="38100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A8AE753-2A5A-50F1-3E85-BD308988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04" y="866559"/>
            <a:ext cx="3054763" cy="5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249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7E59-8027-FC1B-9D03-A720C8083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B476D8-4CAA-B62D-689C-460A9CE9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51412" cy="16002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Frankenstein Complex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01A8E6D-1EAE-44C6-D7CB-5D902FD60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992186"/>
            <a:ext cx="6172200" cy="4873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A1313C-BEF7-CE3C-B951-7F4D50713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32" y="2346974"/>
            <a:ext cx="4934568" cy="3749026"/>
          </a:xfrm>
        </p:spPr>
        <p:txBody>
          <a:bodyPr>
            <a:normAutofit/>
          </a:bodyPr>
          <a:lstStyle/>
          <a:p>
            <a:r>
              <a:rPr lang="en-US" sz="2800" dirty="0"/>
              <a:t>Fear of “mechanical men”</a:t>
            </a:r>
          </a:p>
          <a:p>
            <a:r>
              <a:rPr lang="en-US" sz="2800" dirty="0"/>
              <a:t>Inevitable rebellion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Humans create robots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They rebel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They destroy us</a:t>
            </a:r>
          </a:p>
          <a:p>
            <a:r>
              <a:rPr lang="en-US" sz="2800" dirty="0"/>
              <a:t>Symbols of technological hubris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1466E-19A6-D3DA-A1A5-104C5622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5CF29DB-5F65-2728-A404-5EFA96E3A65F}"/>
              </a:ext>
            </a:extLst>
          </p:cNvPr>
          <p:cNvSpPr txBox="1">
            <a:spLocks/>
          </p:cNvSpPr>
          <p:nvPr/>
        </p:nvSpPr>
        <p:spPr>
          <a:xfrm>
            <a:off x="831850" y="2068512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FF66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9933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661F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DAD7B3-B233-2DF8-C575-5EA234803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992185"/>
            <a:ext cx="4039286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96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1F6A55-3BED-1B83-8853-ED4300B9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FB319-B0CA-E9E0-4319-80B1D99C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54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B30DE-5F84-1B3B-C78E-F9F5B3036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F53D7E-23DC-B788-A304-1550FC63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408612" cy="1600200"/>
          </a:xfrm>
        </p:spPr>
        <p:txBody>
          <a:bodyPr>
            <a:noAutofit/>
          </a:bodyPr>
          <a:lstStyle/>
          <a:p>
            <a:pPr algn="l"/>
            <a:r>
              <a:rPr lang="en-US" sz="4400" dirty="0"/>
              <a:t>For Asimov, Robots are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F50B13-F043-242D-E25C-928FC482C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32" y="2346974"/>
            <a:ext cx="4951412" cy="3505200"/>
          </a:xfrm>
        </p:spPr>
        <p:txBody>
          <a:bodyPr>
            <a:normAutofit/>
          </a:bodyPr>
          <a:lstStyle/>
          <a:p>
            <a:r>
              <a:rPr lang="en-US" sz="2000" dirty="0"/>
              <a:t>Engineered systems</a:t>
            </a:r>
          </a:p>
          <a:p>
            <a:r>
              <a:rPr lang="en-US" sz="2000" dirty="0"/>
              <a:t>Tools, not monsters</a:t>
            </a:r>
          </a:p>
          <a:p>
            <a:r>
              <a:rPr lang="en-US" sz="2000" dirty="0"/>
              <a:t>Designed with safety systems and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B5142-D65A-9D40-A3A2-2A1F5FDD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FF44997E-E5D1-4580-3A4C-F5A5996D9375}"/>
              </a:ext>
            </a:extLst>
          </p:cNvPr>
          <p:cNvSpPr txBox="1">
            <a:spLocks/>
          </p:cNvSpPr>
          <p:nvPr/>
        </p:nvSpPr>
        <p:spPr>
          <a:xfrm>
            <a:off x="831850" y="2068512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FF66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9933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661F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11D010A0-ACF8-8020-1688-822CD66F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124" y="685799"/>
            <a:ext cx="5167243" cy="516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74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4E83A-653B-E8F7-EB0C-8B7749345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2D16D9-9422-AFDE-3B1F-30AA861C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332412" cy="1600200"/>
          </a:xfrm>
        </p:spPr>
        <p:txBody>
          <a:bodyPr>
            <a:noAutofit/>
          </a:bodyPr>
          <a:lstStyle/>
          <a:p>
            <a:pPr algn="l"/>
            <a:r>
              <a:rPr lang="en-US" sz="4400" dirty="0"/>
              <a:t>Stories of How the Laws Fail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B51FA4-608D-60DA-AC5F-243112EEC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32" y="2346974"/>
            <a:ext cx="4951412" cy="3505200"/>
          </a:xfrm>
        </p:spPr>
        <p:txBody>
          <a:bodyPr>
            <a:normAutofit/>
          </a:bodyPr>
          <a:lstStyle/>
          <a:p>
            <a:r>
              <a:rPr lang="en-US" sz="2000" dirty="0"/>
              <a:t>Conflict between laws</a:t>
            </a:r>
          </a:p>
          <a:p>
            <a:r>
              <a:rPr lang="en-US" sz="2000" dirty="0"/>
              <a:t>Paradoxes</a:t>
            </a:r>
          </a:p>
          <a:p>
            <a:r>
              <a:rPr lang="en-US" sz="2000" dirty="0"/>
              <a:t>Unclear instructions</a:t>
            </a:r>
          </a:p>
          <a:p>
            <a:r>
              <a:rPr lang="en-US" sz="2000" dirty="0"/>
              <a:t>Unintended consequences</a:t>
            </a:r>
          </a:p>
          <a:p>
            <a:r>
              <a:rPr lang="en-US" sz="2000" dirty="0"/>
              <a:t>Puzzles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786620-A49C-F599-9CB3-BBE37FBC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36EBDFD4-E679-4734-7C80-4C31770C1BE8}"/>
              </a:ext>
            </a:extLst>
          </p:cNvPr>
          <p:cNvSpPr txBox="1">
            <a:spLocks/>
          </p:cNvSpPr>
          <p:nvPr/>
        </p:nvSpPr>
        <p:spPr>
          <a:xfrm>
            <a:off x="831850" y="2068512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FF66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9933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661F"/>
                </a:solidFill>
                <a:latin typeface="Recursive Sans Linear" pitchFamily="2" charset="0"/>
                <a:ea typeface="+mn-ea"/>
                <a:cs typeface="Recursive Sans Linear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A3B91-AF14-AA32-6332-580670BA99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70574"/>
            <a:ext cx="5239368" cy="524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E06B3D-2D3F-4AB3-5AF2-3DCF0065C222}"/>
              </a:ext>
            </a:extLst>
          </p:cNvPr>
          <p:cNvSpPr txBox="1"/>
          <p:nvPr/>
        </p:nvSpPr>
        <p:spPr>
          <a:xfrm>
            <a:off x="6248400" y="5626440"/>
            <a:ext cx="60976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https://www.youtube.com/watch?v=d87hOjvjKHA</a:t>
            </a:r>
          </a:p>
        </p:txBody>
      </p:sp>
    </p:spTree>
    <p:extLst>
      <p:ext uri="{BB962C8B-B14F-4D97-AF65-F5344CB8AC3E}">
        <p14:creationId xmlns:p14="http://schemas.microsoft.com/office/powerpoint/2010/main" val="2849640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CE758E-2006-6632-F19C-4571AFFC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– Trolly Problem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40CD1-4218-CDB1-ABEF-6D405F05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97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48C38F-D5B1-0FB2-7672-F1F2D3EC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Mac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CC5A5-3DB4-D22F-9D0B-23772F69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32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2BB6-B217-7D3C-0A89-EB287091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Abortion counter protestors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C7F8E-52C6-8616-340E-14DD3027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98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AC89-3CF8-05FD-4626-58EEF0E7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C8F68-02B4-ADE1-DEED-1CC926D3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47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7E79-0C8B-8E89-0A93-FB5193BBB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 and facial recognition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B9B67-E9DB-EFB0-6F40-B25A731C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79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649B1-33D5-5E8C-2B6B-83272421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99.9% Accuracy: Not Good Enough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29C9F-206E-A921-4ED6-5CAB7DCE55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60354" y="1825625"/>
            <a:ext cx="4537292" cy="4351338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77A5C3A-992C-1D59-991A-107D31F297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87219" y="1825625"/>
            <a:ext cx="4551561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0C8643-7367-6011-6B13-132FB6BA3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68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88DC84-7FFF-058F-F163-E8EE15F19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Uber Accident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F56F6-A521-9542-9F05-14565DEF0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32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1AA0-07E9-B766-6E7D-17830845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6</a:t>
            </a:r>
            <a:r>
              <a:rPr lang="en-US" baseline="30000" dirty="0"/>
              <a:t>th</a:t>
            </a:r>
            <a:r>
              <a:rPr lang="en-US" dirty="0"/>
              <a:t> Shaman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EC274-1B0D-268C-DDF8-6445D929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24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4585-0982-BC61-699C-F8B6F261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I’ve Always worked in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590B5-16ED-ADA0-385C-572076F9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19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90DC4-2026-3F76-3C4D-416F535B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732157-DF0E-A83B-34A5-3B6DA89A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Whose Decides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915F-095A-3717-E867-3428BA80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257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9BE7F4-3915-B59B-3E60-0E500CA2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D2363C-6FD4-EE3A-EC1B-C9EE7046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27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8F4A676-8881-4B2B-B461-A18689CDA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7B7AF2-95D0-43BE-80C8-551E61D3FF35}"/>
              </a:ext>
            </a:extLst>
          </p:cNvPr>
          <p:cNvSpPr/>
          <p:nvPr/>
        </p:nvSpPr>
        <p:spPr>
          <a:xfrm>
            <a:off x="5912223" y="304817"/>
            <a:ext cx="6096000" cy="80945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Governments of the Industrial World, you weary giants of flesh and steel, I come from Cyberspace, the new home of Mind. On behalf of the future, I ask you of the past to leave us alone. You are not welcome among us. You have no sovereignty where we gather.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Perry Barlow 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8, 1996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894EDE-C865-DADA-0109-F7B03086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325563"/>
            <a:ext cx="10515600" cy="1325563"/>
          </a:xfrm>
        </p:spPr>
        <p:txBody>
          <a:bodyPr/>
          <a:lstStyle/>
          <a:p>
            <a:r>
              <a:rPr lang="en-US" dirty="0"/>
              <a:t>Barlow - 1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B0B37D-0653-0294-19FB-6F25A192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38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8F4A676-8881-4B2B-B461-A18689CDA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7B7AF2-95D0-43BE-80C8-551E61D3FF35}"/>
              </a:ext>
            </a:extLst>
          </p:cNvPr>
          <p:cNvSpPr/>
          <p:nvPr/>
        </p:nvSpPr>
        <p:spPr>
          <a:xfrm>
            <a:off x="5912223" y="304817"/>
            <a:ext cx="6096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Governments of the Industrial World, you weary giants of flesh and steel, I come from Cyberspace, the new home of Mind. On behalf of the future, I ask you of the past to leave us alone. You are not welcome among us.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have no sovereignty where we gather.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Perry Barlow 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8, 1996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D08E3E-609C-DD57-64ED-C9684C3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5563"/>
            <a:ext cx="10515600" cy="1325563"/>
          </a:xfrm>
        </p:spPr>
        <p:txBody>
          <a:bodyPr/>
          <a:lstStyle/>
          <a:p>
            <a:r>
              <a:rPr lang="en-US" dirty="0"/>
              <a:t>Barlow - 2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9C2A4E-F0BE-979B-2180-5280E8AE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14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D6033D-D243-9BE9-575E-9DBD485D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262801-26BD-05FF-F2DB-4F11DBD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15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B4ADA7F-21CB-62BF-385C-CDA628F14E8E}"/>
              </a:ext>
            </a:extLst>
          </p:cNvPr>
          <p:cNvGrpSpPr/>
          <p:nvPr/>
        </p:nvGrpSpPr>
        <p:grpSpPr>
          <a:xfrm>
            <a:off x="-57150" y="-57025"/>
            <a:ext cx="12319000" cy="742825"/>
            <a:chOff x="-57150" y="-57025"/>
            <a:chExt cx="12319000" cy="7428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79ED6C-BA8C-DEFF-2264-BC7F57F21EF6}"/>
                </a:ext>
              </a:extLst>
            </p:cNvPr>
            <p:cNvSpPr/>
            <p:nvPr/>
          </p:nvSpPr>
          <p:spPr>
            <a:xfrm>
              <a:off x="-57150" y="-57025"/>
              <a:ext cx="12319000" cy="742825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B98D3C-229C-76BE-D2E7-0A9B0060C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011" y="104826"/>
              <a:ext cx="4654789" cy="41912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B3EB96-0F9B-3E61-D1B9-D48B011B89E1}"/>
              </a:ext>
            </a:extLst>
          </p:cNvPr>
          <p:cNvGrpSpPr/>
          <p:nvPr/>
        </p:nvGrpSpPr>
        <p:grpSpPr>
          <a:xfrm>
            <a:off x="1759446" y="935478"/>
            <a:ext cx="7213104" cy="6438878"/>
            <a:chOff x="3365996" y="0"/>
            <a:chExt cx="5460007" cy="4165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1D89D-4C3B-72FE-3B68-9B95268CF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5996" y="0"/>
              <a:ext cx="5460007" cy="1663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8F3D5A-FD79-EFFB-956D-53B19A361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5996" y="1663700"/>
              <a:ext cx="5460007" cy="2501900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D3891B63-C283-2F40-0D24-C81CDD5F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Anthropic and Pentagon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CC960D-CA0A-478B-B768-B042FD1B3365}"/>
              </a:ext>
            </a:extLst>
          </p:cNvPr>
          <p:cNvGrpSpPr/>
          <p:nvPr/>
        </p:nvGrpSpPr>
        <p:grpSpPr>
          <a:xfrm>
            <a:off x="1752600" y="2514600"/>
            <a:ext cx="7213105" cy="4450015"/>
            <a:chOff x="1372096" y="2514600"/>
            <a:chExt cx="7661155" cy="445001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7142F8-5424-A940-2D46-24AEADE3A8EA}"/>
                </a:ext>
              </a:extLst>
            </p:cNvPr>
            <p:cNvSpPr/>
            <p:nvPr/>
          </p:nvSpPr>
          <p:spPr>
            <a:xfrm>
              <a:off x="7629901" y="2514600"/>
              <a:ext cx="1403350" cy="3867253"/>
            </a:xfrm>
            <a:prstGeom prst="rect">
              <a:avLst/>
            </a:prstGeom>
            <a:solidFill>
              <a:srgbClr val="FCFCFC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2507F4-0C97-71D6-E537-FE57BC56DCE0}"/>
                </a:ext>
              </a:extLst>
            </p:cNvPr>
            <p:cNvSpPr/>
            <p:nvPr/>
          </p:nvSpPr>
          <p:spPr bwMode="auto">
            <a:xfrm>
              <a:off x="1372096" y="5192840"/>
              <a:ext cx="7600454" cy="1771775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81000">
                  <a:srgbClr val="FFFFFF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\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4EC551E-1843-C1D4-9807-02359AE93588}"/>
              </a:ext>
            </a:extLst>
          </p:cNvPr>
          <p:cNvSpPr txBox="1"/>
          <p:nvPr/>
        </p:nvSpPr>
        <p:spPr>
          <a:xfrm>
            <a:off x="1828800" y="6629400"/>
            <a:ext cx="58075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https://www.forbes.com/sites/petersuciu/2026/03/02/anthropic-set-a-red-line-it-wont-be-the-only-ai-company-to-do-so/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4BBF4-5B48-BC79-48EF-FD4E2563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99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3E2BB55-A73F-4B05-8257-29236673325E}"/>
              </a:ext>
            </a:extLst>
          </p:cNvPr>
          <p:cNvGrpSpPr/>
          <p:nvPr/>
        </p:nvGrpSpPr>
        <p:grpSpPr>
          <a:xfrm>
            <a:off x="1957676" y="1200456"/>
            <a:ext cx="855849" cy="381791"/>
            <a:chOff x="1957676" y="1200456"/>
            <a:chExt cx="855849" cy="381791"/>
          </a:xfrm>
        </p:grpSpPr>
        <p:pic>
          <p:nvPicPr>
            <p:cNvPr id="15" name="Picture 14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CD3304A3-0C68-4E8A-A64C-B6FBA1DDD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676" y="1200456"/>
              <a:ext cx="378783" cy="378783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BE57B9CC-671D-456F-AFB7-A9B11F7E8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742" y="1203464"/>
              <a:ext cx="378783" cy="37878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8FC57C-5CC7-11A4-D73F-957219F085D8}"/>
              </a:ext>
            </a:extLst>
          </p:cNvPr>
          <p:cNvGrpSpPr/>
          <p:nvPr/>
        </p:nvGrpSpPr>
        <p:grpSpPr>
          <a:xfrm>
            <a:off x="1771931" y="3080772"/>
            <a:ext cx="1129055" cy="1590226"/>
            <a:chOff x="1847411" y="3060224"/>
            <a:chExt cx="1129055" cy="1590226"/>
          </a:xfrm>
        </p:grpSpPr>
        <p:pic>
          <p:nvPicPr>
            <p:cNvPr id="13" name="Picture 12" descr="A drawing of a face&#10;&#10;Description generated with high confidence">
              <a:extLst>
                <a:ext uri="{FF2B5EF4-FFF2-40B4-BE49-F238E27FC236}">
                  <a16:creationId xmlns:a16="http://schemas.microsoft.com/office/drawing/2014/main" id="{893613CA-30AD-4B14-8563-1395846D4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7411" y="3513777"/>
              <a:ext cx="378783" cy="378783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pic>
        <p:pic>
          <p:nvPicPr>
            <p:cNvPr id="20" name="Picture 19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743E206A-B0B5-4A6E-BD54-3EC35E4AF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6194" y="3644334"/>
              <a:ext cx="378783" cy="378783"/>
            </a:xfrm>
            <a:prstGeom prst="rect">
              <a:avLst/>
            </a:prstGeom>
          </p:spPr>
        </p:pic>
        <p:pic>
          <p:nvPicPr>
            <p:cNvPr id="31" name="Picture 30" descr="A picture containing music&#10;&#10;Description generated with high confidence">
              <a:extLst>
                <a:ext uri="{FF2B5EF4-FFF2-40B4-BE49-F238E27FC236}">
                  <a16:creationId xmlns:a16="http://schemas.microsoft.com/office/drawing/2014/main" id="{C88D686C-EFA8-4A76-B50D-18B8540C4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7411" y="3901933"/>
              <a:ext cx="378783" cy="378783"/>
            </a:xfrm>
            <a:prstGeom prst="rect">
              <a:avLst/>
            </a:prstGeom>
          </p:spPr>
        </p:pic>
        <p:pic>
          <p:nvPicPr>
            <p:cNvPr id="1032" name="Picture 8" descr="OpenAI Logo PNG With Transparent Background">
              <a:extLst>
                <a:ext uri="{FF2B5EF4-FFF2-40B4-BE49-F238E27FC236}">
                  <a16:creationId xmlns:a16="http://schemas.microsoft.com/office/drawing/2014/main" id="{8669037D-C8CA-9D09-A9A9-927C93405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411" y="3127379"/>
              <a:ext cx="331199" cy="336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erplexity AI Logo PNG Vector - BrandLogo">
              <a:extLst>
                <a:ext uri="{FF2B5EF4-FFF2-40B4-BE49-F238E27FC236}">
                  <a16:creationId xmlns:a16="http://schemas.microsoft.com/office/drawing/2014/main" id="{74B044B9-B4A4-FAB2-DB2F-0B4596998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69" y="3060224"/>
              <a:ext cx="558015" cy="558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NVIDIA DRIVE AGX Thor/Orin - スマートシティ/モビリティ - マクニカ">
              <a:extLst>
                <a:ext uri="{FF2B5EF4-FFF2-40B4-BE49-F238E27FC236}">
                  <a16:creationId xmlns:a16="http://schemas.microsoft.com/office/drawing/2014/main" id="{3CE6F58F-0E84-7317-2481-C8962515C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139" y="3917112"/>
              <a:ext cx="879327" cy="73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45CF68-D15D-975B-0272-12CE9A877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companies on west coast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265F7-3598-C979-09E3-B5A4AAD2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11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D2DAC4F-274E-4E11-8974-69718A8E2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332" y="4874620"/>
            <a:ext cx="501611" cy="501611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high confidence">
            <a:extLst>
              <a:ext uri="{FF2B5EF4-FFF2-40B4-BE49-F238E27FC236}">
                <a16:creationId xmlns:a16="http://schemas.microsoft.com/office/drawing/2014/main" id="{BDEF44D0-BFDE-4840-B471-6F8D469FA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090" y="4293250"/>
            <a:ext cx="499853" cy="4998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C081CC9-3194-6EE7-A36B-DB282ACF3771}"/>
              </a:ext>
            </a:extLst>
          </p:cNvPr>
          <p:cNvGrpSpPr/>
          <p:nvPr/>
        </p:nvGrpSpPr>
        <p:grpSpPr>
          <a:xfrm>
            <a:off x="7352380" y="3312011"/>
            <a:ext cx="514284" cy="216189"/>
            <a:chOff x="1957676" y="1200456"/>
            <a:chExt cx="855849" cy="381791"/>
          </a:xfrm>
        </p:grpSpPr>
        <p:pic>
          <p:nvPicPr>
            <p:cNvPr id="3" name="Picture 2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0FC23CBF-BA7A-AABC-FD33-FCA7D0E01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676" y="1200456"/>
              <a:ext cx="378783" cy="378783"/>
            </a:xfrm>
            <a:prstGeom prst="rect">
              <a:avLst/>
            </a:prstGeom>
          </p:spPr>
        </p:pic>
        <p:pic>
          <p:nvPicPr>
            <p:cNvPr id="4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85B437F-877F-A77D-9481-4DFD71EA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742" y="1203464"/>
              <a:ext cx="378783" cy="37878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24CBCD-B12B-CD00-9191-59417A0DF72C}"/>
              </a:ext>
            </a:extLst>
          </p:cNvPr>
          <p:cNvGrpSpPr/>
          <p:nvPr/>
        </p:nvGrpSpPr>
        <p:grpSpPr>
          <a:xfrm>
            <a:off x="7352380" y="3642712"/>
            <a:ext cx="678455" cy="900464"/>
            <a:chOff x="1847411" y="3060224"/>
            <a:chExt cx="1129055" cy="1590226"/>
          </a:xfrm>
        </p:grpSpPr>
        <p:pic>
          <p:nvPicPr>
            <p:cNvPr id="6" name="Picture 5" descr="A drawing of a face&#10;&#10;Description generated with high confidence">
              <a:extLst>
                <a:ext uri="{FF2B5EF4-FFF2-40B4-BE49-F238E27FC236}">
                  <a16:creationId xmlns:a16="http://schemas.microsoft.com/office/drawing/2014/main" id="{3C933C05-704E-E858-6294-C5ABCFB65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7411" y="3513777"/>
              <a:ext cx="378783" cy="378783"/>
            </a:xfrm>
            <a:prstGeom prst="rect">
              <a:avLst/>
            </a:prstGeom>
            <a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pic>
        <p:pic>
          <p:nvPicPr>
            <p:cNvPr id="7" name="Picture 6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F253C15C-1909-172E-932A-EBF70B18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6194" y="3644334"/>
              <a:ext cx="378783" cy="378783"/>
            </a:xfrm>
            <a:prstGeom prst="rect">
              <a:avLst/>
            </a:prstGeom>
          </p:spPr>
        </p:pic>
        <p:pic>
          <p:nvPicPr>
            <p:cNvPr id="8" name="Picture 7" descr="A picture containing music&#10;&#10;Description generated with high confidence">
              <a:extLst>
                <a:ext uri="{FF2B5EF4-FFF2-40B4-BE49-F238E27FC236}">
                  <a16:creationId xmlns:a16="http://schemas.microsoft.com/office/drawing/2014/main" id="{AAB43A43-9276-781B-9B54-12D078D88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7411" y="3901933"/>
              <a:ext cx="378783" cy="378783"/>
            </a:xfrm>
            <a:prstGeom prst="rect">
              <a:avLst/>
            </a:prstGeom>
          </p:spPr>
        </p:pic>
        <p:pic>
          <p:nvPicPr>
            <p:cNvPr id="9" name="Picture 8" descr="OpenAI Logo PNG With Transparent Background">
              <a:extLst>
                <a:ext uri="{FF2B5EF4-FFF2-40B4-BE49-F238E27FC236}">
                  <a16:creationId xmlns:a16="http://schemas.microsoft.com/office/drawing/2014/main" id="{BEB8C5CB-1288-F5A6-767E-4B4D9AF33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411" y="3127379"/>
              <a:ext cx="331199" cy="336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Perplexity AI Logo PNG Vector - BrandLogo">
              <a:extLst>
                <a:ext uri="{FF2B5EF4-FFF2-40B4-BE49-F238E27FC236}">
                  <a16:creationId xmlns:a16="http://schemas.microsoft.com/office/drawing/2014/main" id="{7EF9FC4B-4211-3498-6D5A-C4D2A9B02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69" y="3060224"/>
              <a:ext cx="558015" cy="558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NVIDIA DRIVE AGX Thor/Orin - スマートシティ/モビリティ - マクニカ">
              <a:extLst>
                <a:ext uri="{FF2B5EF4-FFF2-40B4-BE49-F238E27FC236}">
                  <a16:creationId xmlns:a16="http://schemas.microsoft.com/office/drawing/2014/main" id="{F00F4C3B-9E23-FFDA-A0C6-A7AC75CF5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139" y="3917112"/>
              <a:ext cx="879327" cy="73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Baidu logo in transparent PNG and vectorized SVG formats">
            <a:extLst>
              <a:ext uri="{FF2B5EF4-FFF2-40B4-BE49-F238E27FC236}">
                <a16:creationId xmlns:a16="http://schemas.microsoft.com/office/drawing/2014/main" id="{9A512267-0FD2-94AF-CD5B-92D63856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034" y="4532434"/>
            <a:ext cx="439684" cy="4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A916CF6-B5BD-10BF-3F3E-046A561C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tech companies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128BBAA-45CB-E4DB-53C0-DC635785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33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3E05-0C44-B69B-BF1C-1DC9A4DC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Play - Absher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FE71D2-1418-0B81-512A-E3401F6F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88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D7D55-6F4F-2454-9141-98C696C31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B2EA-8F6F-1C05-B289-5ED9C577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872D8-50CA-CE24-93E9-A831BEB1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78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A317A-5731-C1F5-3965-882DAC35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VisiCalc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A07-2B1A-987A-6EC8-A0D0897B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07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FEFD2-4827-DC9E-4E8B-056C78935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1CDE-9383-C47A-208C-21A3CDF5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Guardian: China’s Social Credit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A38150-3BF0-07B8-08EA-97CFD168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50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25F8DB-AE21-CFA9-1216-F48D41B1CA87}"/>
              </a:ext>
            </a:extLst>
          </p:cNvPr>
          <p:cNvGrpSpPr/>
          <p:nvPr/>
        </p:nvGrpSpPr>
        <p:grpSpPr>
          <a:xfrm>
            <a:off x="-76200" y="-6350"/>
            <a:ext cx="12344400" cy="704850"/>
            <a:chOff x="-76200" y="-6350"/>
            <a:chExt cx="12344400" cy="7048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02E762-BE41-74B7-0171-D4EDA75D05C1}"/>
                </a:ext>
              </a:extLst>
            </p:cNvPr>
            <p:cNvSpPr/>
            <p:nvPr/>
          </p:nvSpPr>
          <p:spPr>
            <a:xfrm>
              <a:off x="-76200" y="-6350"/>
              <a:ext cx="12344400" cy="704850"/>
            </a:xfrm>
            <a:prstGeom prst="rect">
              <a:avLst/>
            </a:prstGeom>
            <a:solidFill>
              <a:srgbClr val="0529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E8B8B3-136C-868E-7D9C-1407A9A4B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76200"/>
              <a:ext cx="1575816" cy="533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59EEF7-947D-6D8C-FB27-FDEF37EB48AA}"/>
              </a:ext>
            </a:extLst>
          </p:cNvPr>
          <p:cNvGrpSpPr/>
          <p:nvPr/>
        </p:nvGrpSpPr>
        <p:grpSpPr>
          <a:xfrm>
            <a:off x="3521075" y="698500"/>
            <a:ext cx="5149850" cy="6529387"/>
            <a:chOff x="3498850" y="666750"/>
            <a:chExt cx="5149850" cy="65293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6E1549-9B01-D7A6-B529-92ECD8A3FF19}"/>
                </a:ext>
              </a:extLst>
            </p:cNvPr>
            <p:cNvSpPr txBox="1"/>
            <p:nvPr/>
          </p:nvSpPr>
          <p:spPr>
            <a:xfrm>
              <a:off x="3873856" y="6538496"/>
              <a:ext cx="45395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https://www.theguardian.com/commentisfree/2016/jun/10/three-black-teenagers-google-racist-tweet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669BBE-B6FB-C6A6-CED1-75D3D1780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92" b="-1"/>
            <a:stretch>
              <a:fillRect/>
            </a:stretch>
          </p:blipFill>
          <p:spPr>
            <a:xfrm>
              <a:off x="3505200" y="666750"/>
              <a:ext cx="5143500" cy="65293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732A99-B024-0C5F-AE0E-10F1D1EAB313}"/>
                </a:ext>
              </a:extLst>
            </p:cNvPr>
            <p:cNvSpPr/>
            <p:nvPr/>
          </p:nvSpPr>
          <p:spPr bwMode="auto">
            <a:xfrm>
              <a:off x="3543300" y="5531083"/>
              <a:ext cx="5067300" cy="1345967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81000">
                  <a:srgbClr val="FFFFFF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\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EAAC07-2BAA-88ED-0300-1702258C6108}"/>
                </a:ext>
              </a:extLst>
            </p:cNvPr>
            <p:cNvSpPr txBox="1"/>
            <p:nvPr/>
          </p:nvSpPr>
          <p:spPr>
            <a:xfrm>
              <a:off x="3498850" y="6525796"/>
              <a:ext cx="49593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https://www.theguardian.com/world/2018/jun/28/chinas-social-credit-system-could-interfere-in-other-nations-sovereignty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022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CC3AB-E594-3F5B-1B57-D2B7DE7CC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A465F-0222-8250-441D-478BD035E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Guardian: China’s Social Credit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0A26F0-80D3-6B8C-0844-C2A66617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51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B23AD3-9638-A1BE-3C18-52F24DDDD46F}"/>
              </a:ext>
            </a:extLst>
          </p:cNvPr>
          <p:cNvGrpSpPr/>
          <p:nvPr/>
        </p:nvGrpSpPr>
        <p:grpSpPr>
          <a:xfrm>
            <a:off x="-76200" y="-6350"/>
            <a:ext cx="12344400" cy="704850"/>
            <a:chOff x="-76200" y="-6350"/>
            <a:chExt cx="12344400" cy="7048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2DDAC6-4E18-56DE-7563-9F2D775F6ADD}"/>
                </a:ext>
              </a:extLst>
            </p:cNvPr>
            <p:cNvSpPr/>
            <p:nvPr/>
          </p:nvSpPr>
          <p:spPr>
            <a:xfrm>
              <a:off x="-76200" y="-6350"/>
              <a:ext cx="12344400" cy="704850"/>
            </a:xfrm>
            <a:prstGeom prst="rect">
              <a:avLst/>
            </a:prstGeom>
            <a:solidFill>
              <a:srgbClr val="0529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19D7DA-3402-9432-AF93-851B41700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76200"/>
              <a:ext cx="1575816" cy="533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F3F630-E1EB-8B4D-27C4-ED611641D3BE}"/>
              </a:ext>
            </a:extLst>
          </p:cNvPr>
          <p:cNvGrpSpPr/>
          <p:nvPr/>
        </p:nvGrpSpPr>
        <p:grpSpPr>
          <a:xfrm>
            <a:off x="3521075" y="698500"/>
            <a:ext cx="5149850" cy="6529387"/>
            <a:chOff x="3498850" y="666750"/>
            <a:chExt cx="5149850" cy="65293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5D2D05-0FFE-16C8-BD20-E94DB561F5D2}"/>
                </a:ext>
              </a:extLst>
            </p:cNvPr>
            <p:cNvSpPr txBox="1"/>
            <p:nvPr/>
          </p:nvSpPr>
          <p:spPr>
            <a:xfrm>
              <a:off x="3873856" y="6538496"/>
              <a:ext cx="45395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https://www.theguardian.com/commentisfree/2016/jun/10/three-black-teenagers-google-racist-tweet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0C33A7-402F-3AD0-8E67-4B846544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92" b="-1"/>
            <a:stretch>
              <a:fillRect/>
            </a:stretch>
          </p:blipFill>
          <p:spPr>
            <a:xfrm>
              <a:off x="3505200" y="666750"/>
              <a:ext cx="5143500" cy="65293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5A685D-ADF4-0375-633D-D49883511B45}"/>
                </a:ext>
              </a:extLst>
            </p:cNvPr>
            <p:cNvSpPr/>
            <p:nvPr/>
          </p:nvSpPr>
          <p:spPr bwMode="auto">
            <a:xfrm>
              <a:off x="3543300" y="5531083"/>
              <a:ext cx="5067300" cy="1345967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81000">
                  <a:srgbClr val="FFFFFF"/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\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92834F-00BB-7665-9CE0-E0DA549F501E}"/>
                </a:ext>
              </a:extLst>
            </p:cNvPr>
            <p:cNvSpPr txBox="1"/>
            <p:nvPr/>
          </p:nvSpPr>
          <p:spPr>
            <a:xfrm>
              <a:off x="3498850" y="6525796"/>
              <a:ext cx="49593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https://www.theguardian.com/world/2018/jun/28/chinas-social-credit-system-could-interfere-in-other-nations-sovereignty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ADD5D03-5CCE-A1B8-2546-22F8CA140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770" y="2721704"/>
            <a:ext cx="6026460" cy="2482978"/>
          </a:xfrm>
          <a:prstGeom prst="rect">
            <a:avLst/>
          </a:prstGeom>
          <a:ln w="603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4411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E0AEE-3574-FE1D-8EA3-C21BFA22B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CC83C6-9964-CB42-F367-CA3E9243B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– Trolly Problem 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1EBE3-59F3-65A8-1D5E-9143C174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07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8884-A41C-F727-28B2-148810620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FD9D-BA29-FCEC-CAF7-3727FC929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-1"/>
            <a:ext cx="5297342" cy="436815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Ethics in AI/Robotics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4638B-5CB8-B40F-1CF3-CD4FC7189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512" y="4361260"/>
            <a:ext cx="4761287" cy="1655762"/>
          </a:xfrm>
        </p:spPr>
        <p:txBody>
          <a:bodyPr>
            <a:noAutofit/>
          </a:bodyPr>
          <a:lstStyle/>
          <a:p>
            <a:r>
              <a:rPr lang="en-US" sz="2800" dirty="0"/>
              <a:t>Scott Mauvais</a:t>
            </a:r>
            <a:br>
              <a:rPr lang="en-US" sz="2800" dirty="0"/>
            </a:br>
            <a:r>
              <a:rPr lang="en-US" sz="2800" dirty="0"/>
              <a:t>sm@well.com</a:t>
            </a:r>
            <a:br>
              <a:rPr lang="en-US" sz="2800" dirty="0"/>
            </a:br>
            <a:r>
              <a:rPr lang="en-US" sz="2800" dirty="0"/>
              <a:t>www.mauvais.com/talks</a:t>
            </a:r>
          </a:p>
          <a:p>
            <a:r>
              <a:rPr lang="en-US" sz="2800" dirty="0"/>
              <a:t>March 14,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E883FB-1D5C-78A4-67C6-493897F87529}"/>
              </a:ext>
            </a:extLst>
          </p:cNvPr>
          <p:cNvSpPr/>
          <p:nvPr/>
        </p:nvSpPr>
        <p:spPr>
          <a:xfrm>
            <a:off x="6135542" y="0"/>
            <a:ext cx="613265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Book Review: The Future of the Professions (including teaching) | Tony Bates">
            <a:extLst>
              <a:ext uri="{FF2B5EF4-FFF2-40B4-BE49-F238E27FC236}">
                <a16:creationId xmlns:a16="http://schemas.microsoft.com/office/drawing/2014/main" id="{807A6F4F-CD26-0D28-538E-66C137402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82" y="1366735"/>
            <a:ext cx="5994318" cy="41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10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B436-0440-D474-EE3C-42D98490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Party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AC9A3-D7D2-B1B9-2777-89A314D6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78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60C1C-7B6E-3B26-5085-1DAFC4CE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6219B-E1B4-A0E6-D573-32712829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7C0B4-8E30-A0F7-F143-25201BF4D81E}"/>
              </a:ext>
            </a:extLst>
          </p:cNvPr>
          <p:cNvSpPr txBox="1"/>
          <p:nvPr/>
        </p:nvSpPr>
        <p:spPr>
          <a:xfrm>
            <a:off x="812800" y="6542535"/>
            <a:ext cx="9372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https://www.linkedin.com/posts/terryleewhite_it-was-this-combination-that-started-my-career-activity-7079878120161345536-R-1j</a:t>
            </a:r>
          </a:p>
        </p:txBody>
      </p:sp>
    </p:spTree>
    <p:extLst>
      <p:ext uri="{BB962C8B-B14F-4D97-AF65-F5344CB8AC3E}">
        <p14:creationId xmlns:p14="http://schemas.microsoft.com/office/powerpoint/2010/main" val="3089490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7257F9-D436-4046-BAF6-9D833753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2" y="3078134"/>
            <a:ext cx="5378548" cy="701731"/>
          </a:xfrm>
        </p:spPr>
        <p:txBody>
          <a:bodyPr/>
          <a:lstStyle/>
          <a:p>
            <a:r>
              <a:rPr lang="en-US" sz="4400" dirty="0"/>
              <a:t>August 11, 1994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B5A3F48-E60E-6590-74F1-3734DC61ED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95981F-19DF-020A-A0DA-3DC0F5ED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6" descr="IRAIR Logo">
            <a:extLst>
              <a:ext uri="{FF2B5EF4-FFF2-40B4-BE49-F238E27FC236}">
                <a16:creationId xmlns:a16="http://schemas.microsoft.com/office/drawing/2014/main" id="{5EDCDE06-406D-CBBE-5E16-90FA399B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3800" y="6455741"/>
            <a:ext cx="685800" cy="37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02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A84C9B-9AF6-51DF-8F6A-D0A4E0AD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14, 1994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35F39A2-D8EB-22A6-EF97-FFECB77F81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1496" y="1825625"/>
            <a:ext cx="3303008" cy="4351338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2F675755-662D-B02C-91EF-EA8A4CF33C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32610" y="1825625"/>
            <a:ext cx="4392779" cy="4351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D6718E-AC18-943C-892B-963285A937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905000"/>
            <a:ext cx="838200" cy="228600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A944DAA-0C67-B142-8DB0-FCA9B04C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F1B8-D21A-4F3D-9AC2-7B4845C33A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46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mau - Well">
      <a:dk1>
        <a:srgbClr val="050505"/>
      </a:dk1>
      <a:lt1>
        <a:srgbClr val="33FF33"/>
      </a:lt1>
      <a:dk2>
        <a:srgbClr val="0A0A0A"/>
      </a:dk2>
      <a:lt2>
        <a:srgbClr val="99FF99"/>
      </a:lt2>
      <a:accent1>
        <a:srgbClr val="33FF33"/>
      </a:accent1>
      <a:accent2>
        <a:srgbClr val="00FFFF"/>
      </a:accent2>
      <a:accent3>
        <a:srgbClr val="FFB000"/>
      </a:accent3>
      <a:accent4>
        <a:srgbClr val="3399FF"/>
      </a:accent4>
      <a:accent5>
        <a:srgbClr val="CC66FF"/>
      </a:accent5>
      <a:accent6>
        <a:srgbClr val="CCCCCC"/>
      </a:accent6>
      <a:hlink>
        <a:srgbClr val="33FF33"/>
      </a:hlink>
      <a:folHlink>
        <a:srgbClr val="99FF9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een on Back.potx" id="{0E9117F0-D971-45E4-94D6-BAEB976284E4}" vid="{6D3329EA-FE6A-4F72-AF59-888C80903F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on Back</Template>
  <TotalTime>0</TotalTime>
  <Words>779</Words>
  <Application>Microsoft Office PowerPoint</Application>
  <PresentationFormat>Widescreen</PresentationFormat>
  <Paragraphs>189</Paragraphs>
  <Slides>53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Segoe UI Semilight</vt:lpstr>
      <vt:lpstr>Recursive Sans Linear</vt:lpstr>
      <vt:lpstr>Aptos</vt:lpstr>
      <vt:lpstr>Recursive Mono Linear</vt:lpstr>
      <vt:lpstr>Arial</vt:lpstr>
      <vt:lpstr>Calibri</vt:lpstr>
      <vt:lpstr>Office Theme</vt:lpstr>
      <vt:lpstr>Ethics in AI/Robotics</vt:lpstr>
      <vt:lpstr>Agenda</vt:lpstr>
      <vt:lpstr>Me</vt:lpstr>
      <vt:lpstr>I’ve Always worked in Innovation</vt:lpstr>
      <vt:lpstr>VisiCalc </vt:lpstr>
      <vt:lpstr>Green Party</vt:lpstr>
      <vt:lpstr>Publishing</vt:lpstr>
      <vt:lpstr>August 11, 1994</vt:lpstr>
      <vt:lpstr>November 14, 1994</vt:lpstr>
      <vt:lpstr>Joined Microsoft</vt:lpstr>
      <vt:lpstr>Performance Engineer</vt:lpstr>
      <vt:lpstr>Innovation Lab</vt:lpstr>
      <vt:lpstr>Baby Rhino</vt:lpstr>
      <vt:lpstr>Microsoft Philanthropies</vt:lpstr>
      <vt:lpstr>Retirement</vt:lpstr>
      <vt:lpstr>Board Room</vt:lpstr>
      <vt:lpstr>Bias in Data</vt:lpstr>
      <vt:lpstr>Sources of Bias</vt:lpstr>
      <vt:lpstr>Data Voids</vt:lpstr>
      <vt:lpstr>PowerPoint Presentation</vt:lpstr>
      <vt:lpstr>Kenya Traffic  </vt:lpstr>
      <vt:lpstr>Amy Webb</vt:lpstr>
      <vt:lpstr>MIT – Racism in Online Ads</vt:lpstr>
      <vt:lpstr>Guardian: Three Black Teenagers</vt:lpstr>
      <vt:lpstr>ProPublica: Machine Bias</vt:lpstr>
      <vt:lpstr>Alignment Problem</vt:lpstr>
      <vt:lpstr>These are all robots</vt:lpstr>
      <vt:lpstr>Three Laws of Robotics</vt:lpstr>
      <vt:lpstr>Frankenstein Complex</vt:lpstr>
      <vt:lpstr>For Asimov, Robots are</vt:lpstr>
      <vt:lpstr>Stories of How the Laws Fail</vt:lpstr>
      <vt:lpstr>Cartoon – Trolly Problem</vt:lpstr>
      <vt:lpstr>Big Mac</vt:lpstr>
      <vt:lpstr>Abortion counter protestors</vt:lpstr>
      <vt:lpstr>Dentist</vt:lpstr>
      <vt:lpstr>Surveillance and facial recognition</vt:lpstr>
      <vt:lpstr>99.9% Accuracy: Not Good Enough</vt:lpstr>
      <vt:lpstr>Uber Accident</vt:lpstr>
      <vt:lpstr>January 6th Shaman</vt:lpstr>
      <vt:lpstr>Whose Decides</vt:lpstr>
      <vt:lpstr>Optimization</vt:lpstr>
      <vt:lpstr>Barlow - 1</vt:lpstr>
      <vt:lpstr>Barlow - 2</vt:lpstr>
      <vt:lpstr>PowerPoint Presentation</vt:lpstr>
      <vt:lpstr>Anthropic and Pentagon</vt:lpstr>
      <vt:lpstr>Tech companies on west coast</vt:lpstr>
      <vt:lpstr>Global tech companies</vt:lpstr>
      <vt:lpstr>Google Play - Absher</vt:lpstr>
      <vt:lpstr>Absher</vt:lpstr>
      <vt:lpstr>Guardian: China’s Social Credit System</vt:lpstr>
      <vt:lpstr>Guardian: China’s Social Credit System</vt:lpstr>
      <vt:lpstr>Cartoon – Trolly Problem Solution</vt:lpstr>
      <vt:lpstr>Ethics in AI/Robotics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2026-03-14T18:23:03Z</dcterms:created>
  <dcterms:modified xsi:type="dcterms:W3CDTF">2026-03-14T18:23:23Z</dcterms:modified>
</cp:coreProperties>
</file>