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55"/>
  </p:notesMasterIdLst>
  <p:sldIdLst>
    <p:sldId id="2147468733" r:id="rId2"/>
    <p:sldId id="2147468753" r:id="rId3"/>
    <p:sldId id="2147468772" r:id="rId4"/>
    <p:sldId id="2147468736" r:id="rId5"/>
    <p:sldId id="1911" r:id="rId6"/>
    <p:sldId id="2147468757" r:id="rId7"/>
    <p:sldId id="2147468758" r:id="rId8"/>
    <p:sldId id="1915" r:id="rId9"/>
    <p:sldId id="2147468741" r:id="rId10"/>
    <p:sldId id="2147468737" r:id="rId11"/>
    <p:sldId id="1896" r:id="rId12"/>
    <p:sldId id="1927" r:id="rId13"/>
    <p:sldId id="2147468738" r:id="rId14"/>
    <p:sldId id="1898" r:id="rId15"/>
    <p:sldId id="1939" r:id="rId16"/>
    <p:sldId id="1940" r:id="rId17"/>
    <p:sldId id="1941" r:id="rId18"/>
    <p:sldId id="2147468739" r:id="rId19"/>
    <p:sldId id="2147468740" r:id="rId20"/>
    <p:sldId id="1930" r:id="rId21"/>
    <p:sldId id="2147468742" r:id="rId22"/>
    <p:sldId id="2147468743" r:id="rId23"/>
    <p:sldId id="2147468744" r:id="rId24"/>
    <p:sldId id="1914" r:id="rId25"/>
    <p:sldId id="1926" r:id="rId26"/>
    <p:sldId id="2147468771" r:id="rId27"/>
    <p:sldId id="2147468773" r:id="rId28"/>
    <p:sldId id="283" r:id="rId29"/>
    <p:sldId id="2203" r:id="rId30"/>
    <p:sldId id="333" r:id="rId31"/>
    <p:sldId id="334" r:id="rId32"/>
    <p:sldId id="2147468767" r:id="rId33"/>
    <p:sldId id="2147468768" r:id="rId34"/>
    <p:sldId id="2147468770" r:id="rId35"/>
    <p:sldId id="2147468774" r:id="rId36"/>
    <p:sldId id="2147468763" r:id="rId37"/>
    <p:sldId id="1870" r:id="rId38"/>
    <p:sldId id="400" r:id="rId39"/>
    <p:sldId id="401" r:id="rId40"/>
    <p:sldId id="402" r:id="rId41"/>
    <p:sldId id="1856" r:id="rId42"/>
    <p:sldId id="1877" r:id="rId43"/>
    <p:sldId id="1874" r:id="rId44"/>
    <p:sldId id="2147468762" r:id="rId45"/>
    <p:sldId id="2147468765" r:id="rId46"/>
    <p:sldId id="257" r:id="rId47"/>
    <p:sldId id="1931" r:id="rId48"/>
    <p:sldId id="2147468760" r:id="rId49"/>
    <p:sldId id="1389" r:id="rId50"/>
    <p:sldId id="2147468732" r:id="rId51"/>
    <p:sldId id="1991" r:id="rId52"/>
    <p:sldId id="2147468775" r:id="rId53"/>
    <p:sldId id="2147468766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89BFA7CF-D9C1-4444-9270-DA8019591FA7}">
          <p14:sldIdLst>
            <p14:sldId id="2147468733"/>
            <p14:sldId id="2147468753"/>
          </p14:sldIdLst>
        </p14:section>
        <p14:section name="Bad" id="{65808B2E-1F3B-4245-A70D-644F3D262526}">
          <p14:sldIdLst>
            <p14:sldId id="2147468772"/>
            <p14:sldId id="2147468736"/>
            <p14:sldId id="1911"/>
            <p14:sldId id="2147468757"/>
            <p14:sldId id="2147468758"/>
            <p14:sldId id="1915"/>
            <p14:sldId id="2147468741"/>
            <p14:sldId id="2147468737"/>
            <p14:sldId id="1896"/>
            <p14:sldId id="1927"/>
            <p14:sldId id="2147468738"/>
            <p14:sldId id="1898"/>
            <p14:sldId id="1939"/>
            <p14:sldId id="1940"/>
            <p14:sldId id="1941"/>
            <p14:sldId id="2147468739"/>
            <p14:sldId id="2147468740"/>
            <p14:sldId id="1930"/>
            <p14:sldId id="2147468742"/>
            <p14:sldId id="2147468743"/>
            <p14:sldId id="2147468744"/>
            <p14:sldId id="1914"/>
            <p14:sldId id="1926"/>
            <p14:sldId id="2147468771"/>
          </p14:sldIdLst>
        </p14:section>
        <p14:section name="AI for Good" id="{22A9859A-4173-47A8-A157-8B100D41A841}">
          <p14:sldIdLst>
            <p14:sldId id="2147468773"/>
            <p14:sldId id="283"/>
            <p14:sldId id="2203"/>
            <p14:sldId id="333"/>
            <p14:sldId id="334"/>
            <p14:sldId id="2147468767"/>
            <p14:sldId id="2147468768"/>
            <p14:sldId id="2147468770"/>
          </p14:sldIdLst>
        </p14:section>
        <p14:section name="Jobs and Culture" id="{EB279C89-2403-41D5-BFD6-A9E101D90D9E}">
          <p14:sldIdLst>
            <p14:sldId id="2147468774"/>
            <p14:sldId id="2147468763"/>
            <p14:sldId id="1870"/>
            <p14:sldId id="400"/>
            <p14:sldId id="401"/>
            <p14:sldId id="402"/>
            <p14:sldId id="1856"/>
            <p14:sldId id="1877"/>
            <p14:sldId id="1874"/>
            <p14:sldId id="2147468762"/>
            <p14:sldId id="2147468765"/>
            <p14:sldId id="257"/>
            <p14:sldId id="1931"/>
            <p14:sldId id="2147468760"/>
          </p14:sldIdLst>
        </p14:section>
        <p14:section name="Ugly" id="{A9F7777B-0D19-4624-8D90-338DCB08CDB9}">
          <p14:sldIdLst>
            <p14:sldId id="1389"/>
            <p14:sldId id="2147468732"/>
            <p14:sldId id="1991"/>
          </p14:sldIdLst>
        </p14:section>
        <p14:section name="End" id="{554E948F-AC23-445A-81DB-C7EBCAA9F0A4}">
          <p14:sldIdLst>
            <p14:sldId id="2147468775"/>
            <p14:sldId id="2147468766"/>
          </p14:sldIdLst>
        </p14:section>
        <p14:section name="Boneyard" id="{EFF9B07E-1FCA-4F66-899F-2D6410373895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A9B4"/>
    <a:srgbClr val="44546A"/>
    <a:srgbClr val="000000"/>
    <a:srgbClr val="C0C0C0"/>
    <a:srgbClr val="FEFFFE"/>
    <a:srgbClr val="F5F5F5"/>
    <a:srgbClr val="1D2021"/>
    <a:srgbClr val="FEF9F5"/>
    <a:srgbClr val="FFFF00"/>
    <a:srgbClr val="F0F1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89" autoAdjust="0"/>
    <p:restoredTop sz="86532" autoAdjust="0"/>
  </p:normalViewPr>
  <p:slideViewPr>
    <p:cSldViewPr snapToGrid="0">
      <p:cViewPr varScale="1">
        <p:scale>
          <a:sx n="136" d="100"/>
          <a:sy n="136" d="100"/>
        </p:scale>
        <p:origin x="1168" y="8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20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996"/>
    </p:cViewPr>
  </p:sorterViewPr>
  <p:gridSpacing cx="76200" cy="76200"/>
</p:viewPr>
</file>

<file path=ppt/_rels/presentation.xml.rels><?xml version="1.0" encoding="UTF-8" standalone="yes"?>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charts/_rels/chart1.xml.rels><?xml version="1.0" encoding="UTF-8" standalone="yes"?>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110-4DE0-A441-B496C7354B0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110-4DE0-A441-B496C7354B0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110-4DE0-A441-B496C7354B0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110-4DE0-A441-B496C7354B0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110-4DE0-A441-B496C7354B04}"/>
              </c:ext>
            </c:extLst>
          </c:dPt>
          <c:dLbls>
            <c:dLbl>
              <c:idx val="0"/>
              <c:layout>
                <c:manualLayout>
                  <c:x val="6.2810772280143271E-2"/>
                  <c:y val="-4.373467879621845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349402194513945"/>
                      <c:h val="0.2776969223339087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110-4DE0-A441-B496C7354B04}"/>
                </c:ext>
              </c:extLst>
            </c:dLbl>
            <c:dLbl>
              <c:idx val="3"/>
              <c:layout>
                <c:manualLayout>
                  <c:x val="3.2144819106913959E-3"/>
                  <c:y val="1.6122620594755752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110-4DE0-A441-B496C7354B0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val>
            <c:numRef>
              <c:f>Sheet1!$B$2:$B$6</c:f>
              <c:numCache>
                <c:formatCode>0.00%</c:formatCode>
                <c:ptCount val="5"/>
                <c:pt idx="0">
                  <c:v>0.78800000000000003</c:v>
                </c:pt>
                <c:pt idx="1">
                  <c:v>0.01</c:v>
                </c:pt>
                <c:pt idx="2">
                  <c:v>3.7999999999999999E-2</c:v>
                </c:pt>
                <c:pt idx="3">
                  <c:v>0.152</c:v>
                </c:pt>
                <c:pt idx="4">
                  <c:v>1.2E-2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Percentage of Fortune 500 CEOs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Sheet1!$A$2:$A$6</c15:sqref>
                        </c15:formulaRef>
                      </c:ext>
                    </c:extLst>
                    <c:strCache>
                      <c:ptCount val="5"/>
                      <c:pt idx="0">
                        <c:v>White</c:v>
                      </c:pt>
                      <c:pt idx="1">
                        <c:v>Black</c:v>
                      </c:pt>
                      <c:pt idx="2">
                        <c:v>Latino</c:v>
                      </c:pt>
                      <c:pt idx="3">
                        <c:v>Asian</c:v>
                      </c:pt>
                      <c:pt idx="4">
                        <c:v>Other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A-2110-4DE0-A441-B496C7354B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D32-4B15-BD84-B3EF2C42F2C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D32-4B15-BD84-B3EF2C42F2C9}"/>
              </c:ext>
            </c:extLst>
          </c:dPt>
          <c:dLbls>
            <c:dLbl>
              <c:idx val="0"/>
              <c:layout>
                <c:manualLayout>
                  <c:x val="0.16570629035367931"/>
                  <c:y val="-0.16002923287283699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D32-4B15-BD84-B3EF2C42F2C9}"/>
                </c:ext>
              </c:extLst>
            </c:dLbl>
            <c:dLbl>
              <c:idx val="1"/>
              <c:layout>
                <c:manualLayout>
                  <c:x val="-1.3106394604360876E-2"/>
                  <c:y val="-5.3821916310179451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D32-4B15-BD84-B3EF2C42F2C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val>
            <c:numRef>
              <c:f>Sheet1!$B$12:$B$13</c:f>
              <c:numCache>
                <c:formatCode>0.00%</c:formatCode>
                <c:ptCount val="2"/>
                <c:pt idx="0">
                  <c:v>0.91600000000000004</c:v>
                </c:pt>
                <c:pt idx="1">
                  <c:v>8.4000000000000005E-2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Sheet1!$B$11</c15:sqref>
                        </c15:formulaRef>
                      </c:ext>
                    </c:extLst>
                    <c:strCache>
                      <c:ptCount val="1"/>
                      <c:pt idx="0">
                        <c:v>Percentage of Fortune 500 CEOs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Sheet1!$A$12:$A$13</c15:sqref>
                        </c15:formulaRef>
                      </c:ext>
                    </c:extLst>
                    <c:strCache>
                      <c:ptCount val="2"/>
                      <c:pt idx="0">
                        <c:v>Men</c:v>
                      </c:pt>
                      <c:pt idx="1">
                        <c:v>Women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4-AD32-4B15-BD84-B3EF2C42F2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1.xml.rels><?xml version="1.0" encoding="UTF-8" standalone="yes"?>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coloredtext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2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dk2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dk2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913466-26D4-491A-96AF-369A828F57B3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coloredtext_accent0_3" csCatId="mainScheme" phldr="1"/>
      <dgm:spPr/>
      <dgm:t>
        <a:bodyPr/>
        <a:lstStyle/>
        <a:p>
          <a:endParaRPr lang="en-US"/>
        </a:p>
      </dgm:t>
    </dgm:pt>
    <dgm:pt modelId="{7FC101DA-06E8-4647-BE95-5DE59510358E}">
      <dgm:prSet custT="1"/>
      <dgm:spPr/>
      <dgm:t>
        <a:bodyPr/>
        <a:lstStyle/>
        <a:p>
          <a:pPr>
            <a:defRPr cap="all"/>
          </a:pPr>
          <a:r>
            <a:rPr lang="en-US" sz="1600" b="1" cap="none" baseline="0" dirty="0"/>
            <a:t>The Bad</a:t>
          </a:r>
          <a:br>
            <a:rPr lang="en-US" sz="1600" b="1" cap="none" baseline="0" dirty="0"/>
          </a:br>
          <a:r>
            <a:rPr lang="en-US" sz="1600" cap="none" baseline="0" dirty="0"/>
            <a:t>There is inherent bias in the data that underpins AI</a:t>
          </a:r>
        </a:p>
      </dgm:t>
    </dgm:pt>
    <dgm:pt modelId="{CD1F78D8-3CB7-4E33-8D34-895A907BB79F}" type="parTrans" cxnId="{5A15A465-A917-4015-960C-814077EE993B}">
      <dgm:prSet/>
      <dgm:spPr/>
      <dgm:t>
        <a:bodyPr/>
        <a:lstStyle/>
        <a:p>
          <a:endParaRPr lang="en-US"/>
        </a:p>
      </dgm:t>
    </dgm:pt>
    <dgm:pt modelId="{1720AD43-1997-4216-AB10-695D517B6028}" type="sibTrans" cxnId="{5A15A465-A917-4015-960C-814077EE993B}">
      <dgm:prSet/>
      <dgm:spPr/>
      <dgm:t>
        <a:bodyPr/>
        <a:lstStyle/>
        <a:p>
          <a:endParaRPr lang="en-US"/>
        </a:p>
      </dgm:t>
    </dgm:pt>
    <dgm:pt modelId="{C6F60529-3D94-4381-90DF-418E086EE1FA}">
      <dgm:prSet custT="1"/>
      <dgm:spPr/>
      <dgm:t>
        <a:bodyPr/>
        <a:lstStyle/>
        <a:p>
          <a:pPr>
            <a:defRPr cap="all"/>
          </a:pPr>
          <a:r>
            <a:rPr lang="en-US" sz="1600" b="1" cap="none" baseline="0" dirty="0"/>
            <a:t>The Good </a:t>
          </a:r>
          <a:br>
            <a:rPr lang="en-US" sz="1600" b="1" cap="none" baseline="0" dirty="0"/>
          </a:br>
          <a:r>
            <a:rPr lang="en-US" sz="1600" cap="none" baseline="0" dirty="0"/>
            <a:t>AI provides a path for addressing extremely difficult problems</a:t>
          </a:r>
        </a:p>
      </dgm:t>
    </dgm:pt>
    <dgm:pt modelId="{74CF504B-68CF-4654-B322-548FA2D272E7}" type="parTrans" cxnId="{21EA2D98-52C6-40C3-BD38-405EA4A5AACD}">
      <dgm:prSet/>
      <dgm:spPr/>
      <dgm:t>
        <a:bodyPr/>
        <a:lstStyle/>
        <a:p>
          <a:endParaRPr lang="en-US"/>
        </a:p>
      </dgm:t>
    </dgm:pt>
    <dgm:pt modelId="{CA8A3DD4-DE4C-49D3-9DC4-9C3F9842AA11}" type="sibTrans" cxnId="{21EA2D98-52C6-40C3-BD38-405EA4A5AACD}">
      <dgm:prSet/>
      <dgm:spPr/>
      <dgm:t>
        <a:bodyPr/>
        <a:lstStyle/>
        <a:p>
          <a:endParaRPr lang="en-US"/>
        </a:p>
      </dgm:t>
    </dgm:pt>
    <dgm:pt modelId="{EBC10BCA-FCE9-43ED-8C27-8AA19E2EC757}">
      <dgm:prSet custT="1"/>
      <dgm:spPr/>
      <dgm:t>
        <a:bodyPr/>
        <a:lstStyle/>
        <a:p>
          <a:pPr>
            <a:defRPr cap="all"/>
          </a:pPr>
          <a:r>
            <a:rPr lang="en-US" sz="1600" b="1" cap="none" baseline="0" dirty="0"/>
            <a:t>The Impact</a:t>
          </a:r>
          <a:br>
            <a:rPr lang="en-US" sz="1600" b="1" cap="none" baseline="0" dirty="0"/>
          </a:br>
          <a:r>
            <a:rPr lang="en-US" sz="1600" cap="none" baseline="0" dirty="0"/>
            <a:t>What does this mean for jobs, for art, </a:t>
          </a:r>
          <a:br>
            <a:rPr lang="en-US" sz="1600" cap="none" baseline="0" dirty="0"/>
          </a:br>
          <a:r>
            <a:rPr lang="en-US" sz="1600" cap="none" baseline="0" dirty="0"/>
            <a:t>for society</a:t>
          </a:r>
        </a:p>
      </dgm:t>
    </dgm:pt>
    <dgm:pt modelId="{9B937C16-A690-47AC-A8BF-C9988534D7EB}" type="parTrans" cxnId="{F5E52807-DC5B-4922-B7A1-10B03F2468FF}">
      <dgm:prSet/>
      <dgm:spPr/>
      <dgm:t>
        <a:bodyPr/>
        <a:lstStyle/>
        <a:p>
          <a:endParaRPr lang="en-US"/>
        </a:p>
      </dgm:t>
    </dgm:pt>
    <dgm:pt modelId="{ABB7F7FD-2E41-43CC-8FDD-67455BFD8E99}" type="sibTrans" cxnId="{F5E52807-DC5B-4922-B7A1-10B03F2468FF}">
      <dgm:prSet/>
      <dgm:spPr/>
      <dgm:t>
        <a:bodyPr/>
        <a:lstStyle/>
        <a:p>
          <a:endParaRPr lang="en-US"/>
        </a:p>
      </dgm:t>
    </dgm:pt>
    <dgm:pt modelId="{B38DC3AA-E061-45F9-8703-0CD517459234}" type="pres">
      <dgm:prSet presAssocID="{51913466-26D4-491A-96AF-369A828F57B3}" presName="root" presStyleCnt="0">
        <dgm:presLayoutVars>
          <dgm:dir/>
          <dgm:resizeHandles val="exact"/>
        </dgm:presLayoutVars>
      </dgm:prSet>
      <dgm:spPr/>
    </dgm:pt>
    <dgm:pt modelId="{DEACE3CA-6CDC-4433-AD08-7C753FF2C9EB}" type="pres">
      <dgm:prSet presAssocID="{7FC101DA-06E8-4647-BE95-5DE59510358E}" presName="compNode" presStyleCnt="0"/>
      <dgm:spPr/>
    </dgm:pt>
    <dgm:pt modelId="{F6BE07C0-CFED-4610-942E-B015F60C26DD}" type="pres">
      <dgm:prSet presAssocID="{7FC101DA-06E8-4647-BE95-5DE59510358E}" presName="iconBgRect" presStyleLbl="bgShp" presStyleIdx="0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A5606726-C43D-4E9D-99A8-63FC600F9531}" type="pres">
      <dgm:prSet presAssocID="{7FC101DA-06E8-4647-BE95-5DE59510358E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ze"/>
        </a:ext>
      </dgm:extLst>
    </dgm:pt>
    <dgm:pt modelId="{EBCB2F71-7764-4D76-BFAB-D1C86735A0D1}" type="pres">
      <dgm:prSet presAssocID="{7FC101DA-06E8-4647-BE95-5DE59510358E}" presName="spaceRect" presStyleCnt="0"/>
      <dgm:spPr/>
    </dgm:pt>
    <dgm:pt modelId="{F4C9570D-0A79-446F-BF19-02C96EDB5505}" type="pres">
      <dgm:prSet presAssocID="{7FC101DA-06E8-4647-BE95-5DE59510358E}" presName="textRect" presStyleLbl="revTx" presStyleIdx="0" presStyleCnt="3" custLinFactNeighborX="-43">
        <dgm:presLayoutVars>
          <dgm:chMax val="1"/>
          <dgm:chPref val="1"/>
        </dgm:presLayoutVars>
      </dgm:prSet>
      <dgm:spPr/>
    </dgm:pt>
    <dgm:pt modelId="{67291112-5647-4E20-AD2E-09C82E786448}" type="pres">
      <dgm:prSet presAssocID="{1720AD43-1997-4216-AB10-695D517B6028}" presName="sibTrans" presStyleCnt="0"/>
      <dgm:spPr/>
    </dgm:pt>
    <dgm:pt modelId="{2298C70A-253F-4C09-BCE0-7D781D948607}" type="pres">
      <dgm:prSet presAssocID="{C6F60529-3D94-4381-90DF-418E086EE1FA}" presName="compNode" presStyleCnt="0"/>
      <dgm:spPr/>
    </dgm:pt>
    <dgm:pt modelId="{D2AC16FF-7344-4619-B485-62E8943511E7}" type="pres">
      <dgm:prSet presAssocID="{C6F60529-3D94-4381-90DF-418E086EE1FA}" presName="iconBgRect" presStyleLbl="bgShp" presStyleIdx="1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7F589C18-C19A-4A4D-9AA0-6FF7207BB8E4}" type="pres">
      <dgm:prSet presAssocID="{C6F60529-3D94-4381-90DF-418E086EE1FA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 Bulb and Gear"/>
        </a:ext>
      </dgm:extLst>
    </dgm:pt>
    <dgm:pt modelId="{119FA012-0B33-4976-9AF7-4D27E9813AC6}" type="pres">
      <dgm:prSet presAssocID="{C6F60529-3D94-4381-90DF-418E086EE1FA}" presName="spaceRect" presStyleCnt="0"/>
      <dgm:spPr/>
    </dgm:pt>
    <dgm:pt modelId="{DEB394BB-4A6B-4A4E-BEBD-13046793E169}" type="pres">
      <dgm:prSet presAssocID="{C6F60529-3D94-4381-90DF-418E086EE1FA}" presName="textRect" presStyleLbl="revTx" presStyleIdx="1" presStyleCnt="3" custLinFactNeighborX="-43">
        <dgm:presLayoutVars>
          <dgm:chMax val="1"/>
          <dgm:chPref val="1"/>
        </dgm:presLayoutVars>
      </dgm:prSet>
      <dgm:spPr/>
    </dgm:pt>
    <dgm:pt modelId="{94680579-5A3D-4719-B43B-1E68ABE0AD0B}" type="pres">
      <dgm:prSet presAssocID="{CA8A3DD4-DE4C-49D3-9DC4-9C3F9842AA11}" presName="sibTrans" presStyleCnt="0"/>
      <dgm:spPr/>
    </dgm:pt>
    <dgm:pt modelId="{DFD45645-A67C-4076-9298-6071AD4E6113}" type="pres">
      <dgm:prSet presAssocID="{EBC10BCA-FCE9-43ED-8C27-8AA19E2EC757}" presName="compNode" presStyleCnt="0"/>
      <dgm:spPr/>
    </dgm:pt>
    <dgm:pt modelId="{7763C5EF-1CB8-49CF-9FA2-A4223EC6CD96}" type="pres">
      <dgm:prSet presAssocID="{EBC10BCA-FCE9-43ED-8C27-8AA19E2EC757}" presName="iconBgRect" presStyleLbl="bgShp" presStyleIdx="2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B805FD6D-004A-4D14-B773-D62AFE6F7EC1}" type="pres">
      <dgm:prSet presAssocID="{EBC10BCA-FCE9-43ED-8C27-8AA19E2EC757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vil Face with Solid Fill"/>
        </a:ext>
      </dgm:extLst>
    </dgm:pt>
    <dgm:pt modelId="{26D419E2-8EE7-41A8-8741-8B04557F6496}" type="pres">
      <dgm:prSet presAssocID="{EBC10BCA-FCE9-43ED-8C27-8AA19E2EC757}" presName="spaceRect" presStyleCnt="0"/>
      <dgm:spPr/>
    </dgm:pt>
    <dgm:pt modelId="{2A1B0CD6-D69D-4C04-B618-24FB4F0B00BA}" type="pres">
      <dgm:prSet presAssocID="{EBC10BCA-FCE9-43ED-8C27-8AA19E2EC757}" presName="textRect" presStyleLbl="revTx" presStyleIdx="2" presStyleCnt="3" custLinFactNeighborX="-43">
        <dgm:presLayoutVars>
          <dgm:chMax val="1"/>
          <dgm:chPref val="1"/>
        </dgm:presLayoutVars>
      </dgm:prSet>
      <dgm:spPr/>
    </dgm:pt>
  </dgm:ptLst>
  <dgm:cxnLst>
    <dgm:cxn modelId="{F5E52807-DC5B-4922-B7A1-10B03F2468FF}" srcId="{51913466-26D4-491A-96AF-369A828F57B3}" destId="{EBC10BCA-FCE9-43ED-8C27-8AA19E2EC757}" srcOrd="2" destOrd="0" parTransId="{9B937C16-A690-47AC-A8BF-C9988534D7EB}" sibTransId="{ABB7F7FD-2E41-43CC-8FDD-67455BFD8E99}"/>
    <dgm:cxn modelId="{5A15A465-A917-4015-960C-814077EE993B}" srcId="{51913466-26D4-491A-96AF-369A828F57B3}" destId="{7FC101DA-06E8-4647-BE95-5DE59510358E}" srcOrd="0" destOrd="0" parTransId="{CD1F78D8-3CB7-4E33-8D34-895A907BB79F}" sibTransId="{1720AD43-1997-4216-AB10-695D517B6028}"/>
    <dgm:cxn modelId="{61746E55-D94F-4180-9F73-498EC4F83C7B}" type="presOf" srcId="{EBC10BCA-FCE9-43ED-8C27-8AA19E2EC757}" destId="{2A1B0CD6-D69D-4C04-B618-24FB4F0B00BA}" srcOrd="0" destOrd="0" presId="urn:microsoft.com/office/officeart/2018/5/layout/IconLeafLabelList"/>
    <dgm:cxn modelId="{A48E1081-CC9A-46CE-9A11-3B75D249BFB6}" type="presOf" srcId="{51913466-26D4-491A-96AF-369A828F57B3}" destId="{B38DC3AA-E061-45F9-8703-0CD517459234}" srcOrd="0" destOrd="0" presId="urn:microsoft.com/office/officeart/2018/5/layout/IconLeafLabelList"/>
    <dgm:cxn modelId="{21EA2D98-52C6-40C3-BD38-405EA4A5AACD}" srcId="{51913466-26D4-491A-96AF-369A828F57B3}" destId="{C6F60529-3D94-4381-90DF-418E086EE1FA}" srcOrd="1" destOrd="0" parTransId="{74CF504B-68CF-4654-B322-548FA2D272E7}" sibTransId="{CA8A3DD4-DE4C-49D3-9DC4-9C3F9842AA11}"/>
    <dgm:cxn modelId="{EDF4C3AA-5E96-40B2-AC07-8CAA55589CE9}" type="presOf" srcId="{C6F60529-3D94-4381-90DF-418E086EE1FA}" destId="{DEB394BB-4A6B-4A4E-BEBD-13046793E169}" srcOrd="0" destOrd="0" presId="urn:microsoft.com/office/officeart/2018/5/layout/IconLeafLabelList"/>
    <dgm:cxn modelId="{C14B01B0-EB94-40DA-987C-21D776C4A6C1}" type="presOf" srcId="{7FC101DA-06E8-4647-BE95-5DE59510358E}" destId="{F4C9570D-0A79-446F-BF19-02C96EDB5505}" srcOrd="0" destOrd="0" presId="urn:microsoft.com/office/officeart/2018/5/layout/IconLeafLabelList"/>
    <dgm:cxn modelId="{4B1B6040-5225-49AD-8B59-467FCA1405D8}" type="presParOf" srcId="{B38DC3AA-E061-45F9-8703-0CD517459234}" destId="{DEACE3CA-6CDC-4433-AD08-7C753FF2C9EB}" srcOrd="0" destOrd="0" presId="urn:microsoft.com/office/officeart/2018/5/layout/IconLeafLabelList"/>
    <dgm:cxn modelId="{6AFD2827-5F3F-4888-921B-7FB931FD7BBF}" type="presParOf" srcId="{DEACE3CA-6CDC-4433-AD08-7C753FF2C9EB}" destId="{F6BE07C0-CFED-4610-942E-B015F60C26DD}" srcOrd="0" destOrd="0" presId="urn:microsoft.com/office/officeart/2018/5/layout/IconLeafLabelList"/>
    <dgm:cxn modelId="{D023F91C-1D42-48BF-8F8B-B3E5FC785396}" type="presParOf" srcId="{DEACE3CA-6CDC-4433-AD08-7C753FF2C9EB}" destId="{A5606726-C43D-4E9D-99A8-63FC600F9531}" srcOrd="1" destOrd="0" presId="urn:microsoft.com/office/officeart/2018/5/layout/IconLeafLabelList"/>
    <dgm:cxn modelId="{9258D010-EABA-45AB-99BC-83497A41632F}" type="presParOf" srcId="{DEACE3CA-6CDC-4433-AD08-7C753FF2C9EB}" destId="{EBCB2F71-7764-4D76-BFAB-D1C86735A0D1}" srcOrd="2" destOrd="0" presId="urn:microsoft.com/office/officeart/2018/5/layout/IconLeafLabelList"/>
    <dgm:cxn modelId="{AD8066E5-892D-4F34-9AB5-183D97C17406}" type="presParOf" srcId="{DEACE3CA-6CDC-4433-AD08-7C753FF2C9EB}" destId="{F4C9570D-0A79-446F-BF19-02C96EDB5505}" srcOrd="3" destOrd="0" presId="urn:microsoft.com/office/officeart/2018/5/layout/IconLeafLabelList"/>
    <dgm:cxn modelId="{8B698B66-F53B-4281-B68C-44A58CDB2BF1}" type="presParOf" srcId="{B38DC3AA-E061-45F9-8703-0CD517459234}" destId="{67291112-5647-4E20-AD2E-09C82E786448}" srcOrd="1" destOrd="0" presId="urn:microsoft.com/office/officeart/2018/5/layout/IconLeafLabelList"/>
    <dgm:cxn modelId="{FA8FEAE5-4749-4E8A-9B8D-C7BCE8473531}" type="presParOf" srcId="{B38DC3AA-E061-45F9-8703-0CD517459234}" destId="{2298C70A-253F-4C09-BCE0-7D781D948607}" srcOrd="2" destOrd="0" presId="urn:microsoft.com/office/officeart/2018/5/layout/IconLeafLabelList"/>
    <dgm:cxn modelId="{9B7E406F-A638-4379-A334-93EA1562FA47}" type="presParOf" srcId="{2298C70A-253F-4C09-BCE0-7D781D948607}" destId="{D2AC16FF-7344-4619-B485-62E8943511E7}" srcOrd="0" destOrd="0" presId="urn:microsoft.com/office/officeart/2018/5/layout/IconLeafLabelList"/>
    <dgm:cxn modelId="{3E3EED77-C5BA-4F85-BFFD-FD18E37AD938}" type="presParOf" srcId="{2298C70A-253F-4C09-BCE0-7D781D948607}" destId="{7F589C18-C19A-4A4D-9AA0-6FF7207BB8E4}" srcOrd="1" destOrd="0" presId="urn:microsoft.com/office/officeart/2018/5/layout/IconLeafLabelList"/>
    <dgm:cxn modelId="{E6C321AF-D451-4D4A-AB8F-875812494804}" type="presParOf" srcId="{2298C70A-253F-4C09-BCE0-7D781D948607}" destId="{119FA012-0B33-4976-9AF7-4D27E9813AC6}" srcOrd="2" destOrd="0" presId="urn:microsoft.com/office/officeart/2018/5/layout/IconLeafLabelList"/>
    <dgm:cxn modelId="{4B0A2737-C922-4838-B32C-1C3751C389A4}" type="presParOf" srcId="{2298C70A-253F-4C09-BCE0-7D781D948607}" destId="{DEB394BB-4A6B-4A4E-BEBD-13046793E169}" srcOrd="3" destOrd="0" presId="urn:microsoft.com/office/officeart/2018/5/layout/IconLeafLabelList"/>
    <dgm:cxn modelId="{5C2E08B1-C0A8-4C1D-A055-01FAA2360B53}" type="presParOf" srcId="{B38DC3AA-E061-45F9-8703-0CD517459234}" destId="{94680579-5A3D-4719-B43B-1E68ABE0AD0B}" srcOrd="3" destOrd="0" presId="urn:microsoft.com/office/officeart/2018/5/layout/IconLeafLabelList"/>
    <dgm:cxn modelId="{B9FC8B90-3173-480D-964C-43641D084F1C}" type="presParOf" srcId="{B38DC3AA-E061-45F9-8703-0CD517459234}" destId="{DFD45645-A67C-4076-9298-6071AD4E6113}" srcOrd="4" destOrd="0" presId="urn:microsoft.com/office/officeart/2018/5/layout/IconLeafLabelList"/>
    <dgm:cxn modelId="{00E868C6-5823-4990-A6E1-AB770A389419}" type="presParOf" srcId="{DFD45645-A67C-4076-9298-6071AD4E6113}" destId="{7763C5EF-1CB8-49CF-9FA2-A4223EC6CD96}" srcOrd="0" destOrd="0" presId="urn:microsoft.com/office/officeart/2018/5/layout/IconLeafLabelList"/>
    <dgm:cxn modelId="{B00505D9-EC43-4F37-9F72-2C487BFF435E}" type="presParOf" srcId="{DFD45645-A67C-4076-9298-6071AD4E6113}" destId="{B805FD6D-004A-4D14-B773-D62AFE6F7EC1}" srcOrd="1" destOrd="0" presId="urn:microsoft.com/office/officeart/2018/5/layout/IconLeafLabelList"/>
    <dgm:cxn modelId="{AE1F079D-E4CA-4486-9B13-ECB255624BA7}" type="presParOf" srcId="{DFD45645-A67C-4076-9298-6071AD4E6113}" destId="{26D419E2-8EE7-41A8-8741-8B04557F6496}" srcOrd="2" destOrd="0" presId="urn:microsoft.com/office/officeart/2018/5/layout/IconLeafLabelList"/>
    <dgm:cxn modelId="{1FE88673-575E-4899-9221-3B243FB1D039}" type="presParOf" srcId="{DFD45645-A67C-4076-9298-6071AD4E6113}" destId="{2A1B0CD6-D69D-4C04-B618-24FB4F0B00BA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BE07C0-CFED-4610-942E-B015F60C26DD}">
      <dsp:nvSpPr>
        <dsp:cNvPr id="0" name=""/>
        <dsp:cNvSpPr/>
      </dsp:nvSpPr>
      <dsp:spPr>
        <a:xfrm>
          <a:off x="350062" y="700229"/>
          <a:ext cx="1092638" cy="1092638"/>
        </a:xfrm>
        <a:prstGeom prst="round2DiagRect">
          <a:avLst>
            <a:gd name="adj1" fmla="val 29727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606726-C43D-4E9D-99A8-63FC600F9531}">
      <dsp:nvSpPr>
        <dsp:cNvPr id="0" name=""/>
        <dsp:cNvSpPr/>
      </dsp:nvSpPr>
      <dsp:spPr>
        <a:xfrm>
          <a:off x="582920" y="933087"/>
          <a:ext cx="626923" cy="62692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C9570D-0A79-446F-BF19-02C96EDB5505}">
      <dsp:nvSpPr>
        <dsp:cNvPr id="0" name=""/>
        <dsp:cNvSpPr/>
      </dsp:nvSpPr>
      <dsp:spPr>
        <a:xfrm>
          <a:off x="6" y="2133198"/>
          <a:ext cx="1791210" cy="8956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b="1" kern="1200" cap="none" baseline="0" dirty="0"/>
            <a:t>The Bad</a:t>
          </a:r>
          <a:br>
            <a:rPr lang="en-US" sz="1600" b="1" kern="1200" cap="none" baseline="0" dirty="0"/>
          </a:br>
          <a:r>
            <a:rPr lang="en-US" sz="1600" kern="1200" cap="none" baseline="0" dirty="0"/>
            <a:t>There is inherent bias in the data that underpins AI</a:t>
          </a:r>
        </a:p>
      </dsp:txBody>
      <dsp:txXfrm>
        <a:off x="6" y="2133198"/>
        <a:ext cx="1791210" cy="895605"/>
      </dsp:txXfrm>
    </dsp:sp>
    <dsp:sp modelId="{D2AC16FF-7344-4619-B485-62E8943511E7}">
      <dsp:nvSpPr>
        <dsp:cNvPr id="0" name=""/>
        <dsp:cNvSpPr/>
      </dsp:nvSpPr>
      <dsp:spPr>
        <a:xfrm>
          <a:off x="2454735" y="700229"/>
          <a:ext cx="1092638" cy="1092638"/>
        </a:xfrm>
        <a:prstGeom prst="round2DiagRect">
          <a:avLst>
            <a:gd name="adj1" fmla="val 29727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589C18-C19A-4A4D-9AA0-6FF7207BB8E4}">
      <dsp:nvSpPr>
        <dsp:cNvPr id="0" name=""/>
        <dsp:cNvSpPr/>
      </dsp:nvSpPr>
      <dsp:spPr>
        <a:xfrm>
          <a:off x="2687593" y="933087"/>
          <a:ext cx="626923" cy="62692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B394BB-4A6B-4A4E-BEBD-13046793E169}">
      <dsp:nvSpPr>
        <dsp:cNvPr id="0" name=""/>
        <dsp:cNvSpPr/>
      </dsp:nvSpPr>
      <dsp:spPr>
        <a:xfrm>
          <a:off x="2104679" y="2133198"/>
          <a:ext cx="1791210" cy="8956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b="1" kern="1200" cap="none" baseline="0" dirty="0"/>
            <a:t>The Good </a:t>
          </a:r>
          <a:br>
            <a:rPr lang="en-US" sz="1600" b="1" kern="1200" cap="none" baseline="0" dirty="0"/>
          </a:br>
          <a:r>
            <a:rPr lang="en-US" sz="1600" kern="1200" cap="none" baseline="0" dirty="0"/>
            <a:t>AI provides a path for addressing extremely difficult problems</a:t>
          </a:r>
        </a:p>
      </dsp:txBody>
      <dsp:txXfrm>
        <a:off x="2104679" y="2133198"/>
        <a:ext cx="1791210" cy="895605"/>
      </dsp:txXfrm>
    </dsp:sp>
    <dsp:sp modelId="{7763C5EF-1CB8-49CF-9FA2-A4223EC6CD96}">
      <dsp:nvSpPr>
        <dsp:cNvPr id="0" name=""/>
        <dsp:cNvSpPr/>
      </dsp:nvSpPr>
      <dsp:spPr>
        <a:xfrm>
          <a:off x="4559408" y="700229"/>
          <a:ext cx="1092638" cy="1092638"/>
        </a:xfrm>
        <a:prstGeom prst="round2DiagRect">
          <a:avLst>
            <a:gd name="adj1" fmla="val 29727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05FD6D-004A-4D14-B773-D62AFE6F7EC1}">
      <dsp:nvSpPr>
        <dsp:cNvPr id="0" name=""/>
        <dsp:cNvSpPr/>
      </dsp:nvSpPr>
      <dsp:spPr>
        <a:xfrm>
          <a:off x="4792265" y="933087"/>
          <a:ext cx="626923" cy="62692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1B0CD6-D69D-4C04-B618-24FB4F0B00BA}">
      <dsp:nvSpPr>
        <dsp:cNvPr id="0" name=""/>
        <dsp:cNvSpPr/>
      </dsp:nvSpPr>
      <dsp:spPr>
        <a:xfrm>
          <a:off x="4209352" y="2133198"/>
          <a:ext cx="1791210" cy="8956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b="1" kern="1200" cap="none" baseline="0" dirty="0"/>
            <a:t>The Impact</a:t>
          </a:r>
          <a:br>
            <a:rPr lang="en-US" sz="1600" b="1" kern="1200" cap="none" baseline="0" dirty="0"/>
          </a:br>
          <a:r>
            <a:rPr lang="en-US" sz="1600" kern="1200" cap="none" baseline="0" dirty="0"/>
            <a:t>What does this mean for jobs, for art, </a:t>
          </a:r>
          <a:br>
            <a:rPr lang="en-US" sz="1600" kern="1200" cap="none" baseline="0" dirty="0"/>
          </a:br>
          <a:r>
            <a:rPr lang="en-US" sz="1600" kern="1200" cap="none" baseline="0" dirty="0"/>
            <a:t>for society</a:t>
          </a:r>
        </a:p>
      </dsp:txBody>
      <dsp:txXfrm>
        <a:off x="4209352" y="2133198"/>
        <a:ext cx="1791210" cy="8956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AC511E-FF2D-4F26-9B6A-7C16E76E4E8C}" type="datetimeFigureOut">
              <a:rPr lang="en-US" smtClean="0"/>
              <a:t>6/25/2023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BFEACA-90CD-4E64-B4BD-888E9AA32E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FEACA-90CD-4E64-B4BD-888E9AA32E7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9484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F0D2C7-72F6-4A34-AB22-4034561809F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49883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FEACA-90CD-4E64-B4BD-888E9AA32E7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5096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F0D2C7-72F6-4A34-AB22-4034561809F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10584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FEACA-90CD-4E64-B4BD-888E9AA32E7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8864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FEACA-90CD-4E64-B4BD-888E9AA32E7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644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FEACA-90CD-4E64-B4BD-888E9AA32E7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3867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FEACA-90CD-4E64-B4BD-888E9AA32E7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3099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FEACA-90CD-4E64-B4BD-888E9AA32E7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7770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FEACA-90CD-4E64-B4BD-888E9AA32E7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8962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FEACA-90CD-4E64-B4BD-888E9AA32E7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3776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FEACA-90CD-4E64-B4BD-888E9AA32E7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5411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BFEACA-90CD-4E64-B4BD-888E9AA32E7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38575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BFEACA-90CD-4E64-B4BD-888E9AA32E7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24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FEACA-90CD-4E64-B4BD-888E9AA32E7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43068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8D18FA-96D9-4E58-B64C-04BF2727D2B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20923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1644C-193E-49AC-B7A2-861F98E4154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063303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8582C7D2-75FE-4CAE-9562-6A46FF3C4B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4266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1644C-193E-49AC-B7A2-861F98E4154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160290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FEACA-90CD-4E64-B4BD-888E9AA32E7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73463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FEACA-90CD-4E64-B4BD-888E9AA32E72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76079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FEACA-90CD-4E64-B4BD-888E9AA32E72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0901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FEACA-90CD-4E64-B4BD-888E9AA32E7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79839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FEACA-90CD-4E64-B4BD-888E9AA32E72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272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FEACA-90CD-4E64-B4BD-888E9AA32E72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35661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F0D2C7-72F6-4A34-AB22-4034561809F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625894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F0D2C7-72F6-4A34-AB22-4034561809F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759656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F0D2C7-72F6-4A34-AB22-4034561809F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589006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F0D2C7-72F6-4A34-AB22-4034561809F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359453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F0D2C7-72F6-4A34-AB22-4034561809F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680230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F0D2C7-72F6-4A34-AB22-4034561809F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551180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F0D2C7-72F6-4A34-AB22-4034561809F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798806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FEACA-90CD-4E64-B4BD-888E9AA32E72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8560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FEACA-90CD-4E64-B4BD-888E9AA32E7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21008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FEACA-90CD-4E64-B4BD-888E9AA32E72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44940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FEACA-90CD-4E64-B4BD-888E9AA32E72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60470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FEACA-90CD-4E64-B4BD-888E9AA32E72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53966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327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9014B8-91FB-4ECF-BA6D-1B6FD30761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itchFamily="34" charset="0"/>
                <a:ea typeface="+mn-ea"/>
                <a:cs typeface="+mn-cs"/>
              </a:rPr>
              <a:pPr marL="0" marR="0" lvl="0" indent="0" algn="r" defTabSz="9327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176818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BFEACA-90CD-4E64-B4BD-888E9AA32E7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93864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F0D2C7-72F6-4A34-AB22-4034561809F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194027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FEACA-90CD-4E64-B4BD-888E9AA32E72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5279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FEACA-90CD-4E64-B4BD-888E9AA32E7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6837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FEACA-90CD-4E64-B4BD-888E9AA32E7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495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FEACA-90CD-4E64-B4BD-888E9AA32E7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500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BFEACA-90CD-4E64-B4BD-888E9AA32E7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8062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F0D2C7-72F6-4A34-AB22-4034561809F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6637497"/>
      </p:ext>
    </p:extLst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04DC2-49C4-4AE8-8C1C-1B3B854EF2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71409B-3F45-46EA-8E01-B0C88D9C10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BBD298-F18E-4149-9EBD-79099EBF5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0EC4B-4A1F-49A8-89D8-17F98990815E}" type="datetimeFigureOut">
              <a:rPr lang="en-US" smtClean="0"/>
              <a:t>6/25/2023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14DAF7-3255-4BAC-A691-0B478AB4F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5B011A-CB1A-4C26-9CF7-D0672DD5D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769A8-7916-40BC-93BE-D5404A661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290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2C762-09D0-4DE5-A434-87310A8AC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EEE6EE-1FB4-4E67-84B9-0C2CC7BFD1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11C62E-1219-483D-83A3-8FAE41B93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0EC4B-4A1F-49A8-89D8-17F98990815E}" type="datetimeFigureOut">
              <a:rPr lang="en-US" smtClean="0"/>
              <a:t>6/25/2023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A3D194-54AA-407E-9F68-0EB1769EE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B971E4-D0B3-4A81-9420-3E343EA7A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769A8-7916-40BC-93BE-D5404A661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867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68A4EC-6CDA-4B77-8829-19CA8FCBC9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81927D-9EBB-46D1-A80D-28EC8DFB11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8E03A2-5935-4CB9-95F5-D9D5B5CF3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0EC4B-4A1F-49A8-89D8-17F98990815E}" type="datetimeFigureOut">
              <a:rPr lang="en-US" smtClean="0"/>
              <a:t>6/25/2023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AB4293-680E-4938-ADB3-B85DD3226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EBB023-BA4B-494B-9B99-2CC14C073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769A8-7916-40BC-93BE-D5404A661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0952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Title Accent Color 5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39" y="2838069"/>
            <a:ext cx="11653523" cy="1181862"/>
          </a:xfrm>
          <a:noFill/>
        </p:spPr>
        <p:txBody>
          <a:bodyPr tIns="91440" bIns="91440" anchor="ctr" anchorCtr="0">
            <a:spAutoFit/>
          </a:bodyPr>
          <a:lstStyle>
            <a:lvl1pPr>
              <a:defRPr sz="7200" spc="-98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33740125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ner Pages - 1Col +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022EC2B0-AE21-134B-97D4-5C71D19F8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1280">
              <a:spcBef>
                <a:spcPts val="138"/>
              </a:spcBef>
            </a:pPr>
            <a:r>
              <a:rPr lang="en-US" spc="-4"/>
              <a:t>Microsoft Employee </a:t>
            </a:r>
            <a:r>
              <a:rPr lang="en-US"/>
              <a:t>Giving</a:t>
            </a:r>
            <a:r>
              <a:rPr lang="en-US" spc="-18"/>
              <a:t/>
            </a:r>
            <a:r>
              <a:rPr lang="en-US"/>
              <a:t>Guide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4AC0DDE3-EEB7-624C-AFA1-0CD16EF09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2560">
              <a:spcBef>
                <a:spcPts val="138"/>
              </a:spcBef>
            </a:pPr>
            <a:fld id="{81D60167-4931-47E6-BA6A-407CBD079E47}" type="slidenum">
              <a:rPr lang="en-US" smtClean="0"/>
              <a:pPr marL="22560">
                <a:spcBef>
                  <a:spcPts val="138"/>
                </a:spcBef>
              </a:pPr>
              <a:t>‹#›</a:t>
            </a:fld>
            <a:endParaRPr lang="en-US"/>
          </a:p>
        </p:txBody>
      </p:sp>
      <p:sp>
        <p:nvSpPr>
          <p:cNvPr id="4" name="Title Placeholder 4">
            <a:extLst>
              <a:ext uri="{FF2B5EF4-FFF2-40B4-BE49-F238E27FC236}">
                <a16:creationId xmlns:a16="http://schemas.microsoft.com/office/drawing/2014/main" id="{5734DD6A-1F24-6342-9EF4-011BE8808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2711" y="808316"/>
            <a:ext cx="9166579" cy="57116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828957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45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Title Accent Color 5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39" y="2838069"/>
            <a:ext cx="11653523" cy="1181862"/>
          </a:xfrm>
          <a:noFill/>
        </p:spPr>
        <p:txBody>
          <a:bodyPr tIns="91440" bIns="91440" anchor="ctr" anchorCtr="0">
            <a:spAutoFit/>
          </a:bodyPr>
          <a:lstStyle>
            <a:lvl1pPr>
              <a:defRPr sz="7200" spc="-98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42446612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 hasCustomPrompt="1"/>
          </p:nvPr>
        </p:nvSpPr>
        <p:spPr>
          <a:xfrm>
            <a:off x="2900253" y="1923674"/>
            <a:ext cx="12336539" cy="22176520"/>
          </a:xfrm>
        </p:spPr>
        <p:txBody>
          <a:bodyPr/>
          <a:lstStyle/>
          <a:p>
            <a:pPr lvl="0"/>
            <a:r>
              <a:rPr lang="en-US" err="1"/>
              <a:t>Edt</a:t>
            </a:r>
            <a:r>
              <a:rPr lang="en-US"/>
              <a:t>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62861304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wo Column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3" y="1189176"/>
            <a:ext cx="5378548" cy="1959767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None/>
              <a:defRPr sz="3135"/>
            </a:lvl1pPr>
            <a:lvl2pPr marL="0" indent="0">
              <a:buNone/>
              <a:defRPr sz="1961"/>
            </a:lvl2pPr>
            <a:lvl3pPr marL="227140" indent="0">
              <a:buNone/>
              <a:tabLst/>
              <a:defRPr sz="1961"/>
            </a:lvl3pPr>
            <a:lvl4pPr marL="451167" indent="0">
              <a:buNone/>
              <a:defRPr/>
            </a:lvl4pPr>
            <a:lvl5pPr marL="672083" indent="0">
              <a:buNone/>
              <a:tabLst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4215" y="1189176"/>
            <a:ext cx="5378548" cy="1959767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None/>
              <a:defRPr sz="3135"/>
            </a:lvl1pPr>
            <a:lvl2pPr marL="0" indent="0">
              <a:buNone/>
              <a:defRPr sz="1961"/>
            </a:lvl2pPr>
            <a:lvl3pPr marL="227140" indent="0">
              <a:buNone/>
              <a:tabLst/>
              <a:defRPr sz="1961"/>
            </a:lvl3pPr>
            <a:lvl4pPr marL="451167" indent="0">
              <a:buNone/>
              <a:defRPr/>
            </a:lvl4pPr>
            <a:lvl5pPr marL="672083" indent="0">
              <a:buNone/>
              <a:tabLst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39577873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&amp;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57201" y="1189177"/>
            <a:ext cx="11277599" cy="1640449"/>
          </a:xfrm>
        </p:spPr>
        <p:txBody>
          <a:bodyPr wrap="square">
            <a:spAutoFit/>
          </a:bodyPr>
          <a:lstStyle>
            <a:lvl1pPr marL="0" indent="0">
              <a:buNone/>
              <a:defRPr/>
            </a:lvl1pPr>
            <a:lvl2pPr marL="224097" indent="0">
              <a:buNone/>
              <a:defRPr/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2701528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I4E white text, Image, text, foli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2933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aseline="0">
                <a:solidFill>
                  <a:srgbClr val="000000"/>
                </a:solidFill>
                <a:latin typeface="segoe ui normal" charset="0"/>
              </a:defRPr>
            </a:lvl1pPr>
            <a:lvl3pPr marL="12700" indent="0">
              <a:tabLst/>
              <a:defRPr sz="1200">
                <a:latin typeface="Segoe UI" charset="0"/>
                <a:ea typeface="Segoe UI" charset="0"/>
                <a:cs typeface="Segoe UI" charset="0"/>
              </a:defRPr>
            </a:lvl3pPr>
          </a:lstStyle>
          <a:p>
            <a:pPr marL="127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63EF41-7C43-AD4E-8D43-90245984EE7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charset="0"/>
                <a:cs typeface="Segoe UI" charset="0"/>
              </a:rPr>
              <a:pPr marL="12700" marR="0" lvl="2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charset="0"/>
                <a:cs typeface="Segoe UI" charset="0"/>
              </a:rPr>
              <a:t>     Section Name</a:t>
            </a:r>
          </a:p>
        </p:txBody>
      </p:sp>
      <p:sp>
        <p:nvSpPr>
          <p:cNvPr id="30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530590" y="3453225"/>
            <a:ext cx="6019800" cy="23367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673911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nner Pages - 1Col +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022EC2B0-AE21-134B-97D4-5C71D19F8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1280">
              <a:spcBef>
                <a:spcPts val="138"/>
              </a:spcBef>
            </a:pPr>
            <a:r>
              <a:rPr lang="en-US" spc="-4"/>
              <a:t>Microsoft Employee </a:t>
            </a:r>
            <a:r>
              <a:rPr lang="en-US"/>
              <a:t>Giving</a:t>
            </a:r>
            <a:r>
              <a:rPr lang="en-US" spc="-18"/>
              <a:t/>
            </a:r>
            <a:r>
              <a:rPr lang="en-US"/>
              <a:t>Guide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4AC0DDE3-EEB7-624C-AFA1-0CD16EF09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2560">
              <a:spcBef>
                <a:spcPts val="138"/>
              </a:spcBef>
            </a:pPr>
            <a:fld id="{81D60167-4931-47E6-BA6A-407CBD079E47}" type="slidenum">
              <a:rPr lang="en-US" smtClean="0"/>
              <a:pPr marL="22560">
                <a:spcBef>
                  <a:spcPts val="138"/>
                </a:spcBef>
              </a:pPr>
              <a:t>‹#›</a:t>
            </a:fld>
            <a:endParaRPr lang="en-US"/>
          </a:p>
        </p:txBody>
      </p:sp>
      <p:sp>
        <p:nvSpPr>
          <p:cNvPr id="4" name="Title Placeholder 4">
            <a:extLst>
              <a:ext uri="{FF2B5EF4-FFF2-40B4-BE49-F238E27FC236}">
                <a16:creationId xmlns:a16="http://schemas.microsoft.com/office/drawing/2014/main" id="{5734DD6A-1F24-6342-9EF4-011BE8808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2711" y="808316"/>
            <a:ext cx="9166579" cy="57116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568199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45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1A8DF-0252-4147-BA2D-6BB6AFE24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C186F8-A712-4EDF-9056-56F3AB68F1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C41264-7BF8-4918-9502-99413156B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0EC4B-4A1F-49A8-89D8-17F98990815E}" type="datetimeFigureOut">
              <a:rPr lang="en-US" smtClean="0"/>
              <a:t>6/25/2023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38B2B-FCD3-47C5-AB44-6D27AB218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3F0792-73BF-463C-ACCE-7C5E2968B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769A8-7916-40BC-93BE-D5404A661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8360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39" y="2092120"/>
            <a:ext cx="11653523" cy="1434688"/>
          </a:xfrm>
        </p:spPr>
        <p:txBody>
          <a:bodyPr>
            <a:spAutoFit/>
          </a:bodyPr>
          <a:lstStyle>
            <a:lvl1pPr marL="0" indent="0">
              <a:buFontTx/>
              <a:buNone/>
              <a:defRPr sz="1568"/>
            </a:lvl1pPr>
            <a:lvl2pPr>
              <a:defRPr sz="1568"/>
            </a:lvl2pPr>
            <a:lvl3pPr>
              <a:defRPr sz="1568"/>
            </a:lvl3pPr>
            <a:lvl4pPr>
              <a:defRPr sz="1568"/>
            </a:lvl4pPr>
            <a:lvl5pPr>
              <a:defRPr sz="1568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19745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0193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mith - Square Right Phot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40" y="2686650"/>
            <a:ext cx="4795873" cy="1177887"/>
          </a:xfrm>
        </p:spPr>
        <p:txBody>
          <a:bodyPr wrap="square" anchor="t">
            <a:spAutoFit/>
          </a:bodyPr>
          <a:lstStyle>
            <a:lvl1pPr>
              <a:lnSpc>
                <a:spcPct val="100000"/>
              </a:lnSpc>
              <a:defRPr sz="3527" spc="-49" baseline="0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/>
              <a:t>Brad Smith square photo layout</a:t>
            </a:r>
          </a:p>
        </p:txBody>
      </p:sp>
    </p:spTree>
    <p:extLst>
      <p:ext uri="{BB962C8B-B14F-4D97-AF65-F5344CB8AC3E}">
        <p14:creationId xmlns:p14="http://schemas.microsoft.com/office/powerpoint/2010/main" val="3433923375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pos="3495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9244" y="1189177"/>
            <a:ext cx="11541549" cy="1537326"/>
          </a:xfrm>
        </p:spPr>
        <p:txBody>
          <a:bodyPr/>
          <a:lstStyle>
            <a:lvl1pPr marL="0" indent="0">
              <a:buNone/>
              <a:defRPr sz="2100">
                <a:solidFill>
                  <a:srgbClr val="191919"/>
                </a:solidFill>
              </a:defRPr>
            </a:lvl1pPr>
            <a:lvl2pPr marL="609199" indent="-243681">
              <a:defRPr sz="1900">
                <a:solidFill>
                  <a:srgbClr val="191919"/>
                </a:solidFill>
              </a:defRPr>
            </a:lvl2pPr>
            <a:lvl3pPr marL="974718" indent="-243681">
              <a:defRPr sz="1600">
                <a:solidFill>
                  <a:srgbClr val="191919"/>
                </a:solidFill>
              </a:defRPr>
            </a:lvl3pPr>
            <a:lvl4pPr marL="1340238" indent="-243681">
              <a:defRPr sz="1400">
                <a:solidFill>
                  <a:srgbClr val="191919"/>
                </a:solidFill>
              </a:defRPr>
            </a:lvl4pPr>
            <a:lvl5pPr marL="1705757" indent="-243681">
              <a:defRPr sz="1400">
                <a:solidFill>
                  <a:srgbClr val="191919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0"/>
          </p:nvPr>
        </p:nvSpPr>
        <p:spPr>
          <a:xfrm>
            <a:off x="609602" y="1028737"/>
            <a:ext cx="10959008" cy="321433"/>
          </a:xfrm>
        </p:spPr>
        <p:txBody>
          <a:bodyPr anchor="b">
            <a:noAutofit/>
          </a:bodyPr>
          <a:lstStyle>
            <a:lvl1pPr marL="0" indent="0">
              <a:buNone/>
              <a:defRPr sz="1900" b="0">
                <a:solidFill>
                  <a:srgbClr val="2E2E2E"/>
                </a:solidFill>
                <a:latin typeface="+mj-lt"/>
              </a:defRPr>
            </a:lvl1pPr>
            <a:lvl2pPr marL="609199" indent="0">
              <a:buNone/>
              <a:defRPr sz="2700" b="1"/>
            </a:lvl2pPr>
            <a:lvl3pPr marL="1218398" indent="0">
              <a:buNone/>
              <a:defRPr sz="2400" b="1"/>
            </a:lvl3pPr>
            <a:lvl4pPr marL="1827598" indent="0">
              <a:buNone/>
              <a:defRPr sz="2100" b="1"/>
            </a:lvl4pPr>
            <a:lvl5pPr marL="2436797" indent="0">
              <a:buNone/>
              <a:defRPr sz="2100" b="1"/>
            </a:lvl5pPr>
            <a:lvl6pPr marL="3045996" indent="0">
              <a:buNone/>
              <a:defRPr sz="2100" b="1"/>
            </a:lvl6pPr>
            <a:lvl7pPr marL="3655196" indent="0">
              <a:buNone/>
              <a:defRPr sz="2100" b="1"/>
            </a:lvl7pPr>
            <a:lvl8pPr marL="4264395" indent="0">
              <a:buNone/>
              <a:defRPr sz="2100" b="1"/>
            </a:lvl8pPr>
            <a:lvl9pPr marL="4873594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609600" y="300300"/>
            <a:ext cx="10972800" cy="690303"/>
          </a:xfrm>
          <a:prstGeom prst="rect">
            <a:avLst/>
          </a:prstGeom>
        </p:spPr>
        <p:txBody>
          <a:bodyPr vert="horz" lIns="89631" tIns="44814" rIns="89631" bIns="44814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2400" y="6491869"/>
            <a:ext cx="2844800" cy="366182"/>
          </a:xfrm>
          <a:prstGeom prst="rect">
            <a:avLst/>
          </a:prstGeom>
        </p:spPr>
        <p:txBody>
          <a:bodyPr vert="horz" lIns="89631" tIns="44814" rIns="89631" bIns="44814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075B75BD-B1B1-462D-986F-1F6FD455DE68}" type="slidenum">
              <a:rPr smtClean="0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3672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39" y="2092120"/>
            <a:ext cx="11653523" cy="1434688"/>
          </a:xfrm>
        </p:spPr>
        <p:txBody>
          <a:bodyPr>
            <a:spAutoFit/>
          </a:bodyPr>
          <a:lstStyle>
            <a:lvl1pPr marL="0" indent="0">
              <a:buFontTx/>
              <a:buNone/>
              <a:defRPr sz="1568"/>
            </a:lvl1pPr>
            <a:lvl2pPr>
              <a:defRPr sz="1568"/>
            </a:lvl2pPr>
            <a:lvl3pPr>
              <a:defRPr sz="1568"/>
            </a:lvl3pPr>
            <a:lvl4pPr>
              <a:defRPr sz="1568"/>
            </a:lvl4pPr>
            <a:lvl5pPr>
              <a:defRPr sz="1568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64264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lumn 2-color Non-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1" y="1189176"/>
            <a:ext cx="5378548" cy="2420188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None/>
              <a:defRPr sz="3529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0" indent="0">
              <a:buNone/>
              <a:defRPr sz="1961"/>
            </a:lvl2pPr>
            <a:lvl3pPr marL="227209" indent="0">
              <a:buNone/>
              <a:tabLst/>
              <a:defRPr sz="1961"/>
            </a:lvl3pPr>
            <a:lvl4pPr marL="451306" indent="0">
              <a:buNone/>
              <a:defRPr/>
            </a:lvl4pPr>
            <a:lvl5pPr marL="672290" indent="0">
              <a:buNone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4214" y="1189176"/>
            <a:ext cx="5378548" cy="2420188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None/>
              <a:defRPr sz="3529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0" indent="0">
              <a:buNone/>
              <a:defRPr sz="1961"/>
            </a:lvl2pPr>
            <a:lvl3pPr marL="227209" indent="0">
              <a:buNone/>
              <a:tabLst/>
              <a:defRPr sz="1961"/>
            </a:lvl3pPr>
            <a:lvl4pPr marL="451306" indent="0">
              <a:buNone/>
              <a:defRPr/>
            </a:lvl4pPr>
            <a:lvl5pPr marL="672290" indent="0">
              <a:buNone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64131" y="6311431"/>
            <a:ext cx="568940" cy="57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057117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39" y="1189177"/>
            <a:ext cx="11653523" cy="1844608"/>
          </a:xfrm>
        </p:spPr>
        <p:txBody>
          <a:bodyPr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64131" y="6311431"/>
            <a:ext cx="568940" cy="57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820845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11832497" y="6745931"/>
            <a:ext cx="896425" cy="8965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89770912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39" y="2092120"/>
            <a:ext cx="11653523" cy="1434688"/>
          </a:xfrm>
        </p:spPr>
        <p:txBody>
          <a:bodyPr>
            <a:spAutoFit/>
          </a:bodyPr>
          <a:lstStyle>
            <a:lvl1pPr marL="0" indent="0">
              <a:buFontTx/>
              <a:buNone/>
              <a:defRPr sz="1568"/>
            </a:lvl1pPr>
            <a:lvl2pPr>
              <a:defRPr sz="1568"/>
            </a:lvl2pPr>
            <a:lvl3pPr>
              <a:defRPr sz="1568"/>
            </a:lvl3pPr>
            <a:lvl4pPr>
              <a:defRPr sz="1568"/>
            </a:lvl4pPr>
            <a:lvl5pPr>
              <a:defRPr sz="1568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955971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4275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2A917-B859-4E4D-A257-1296528DB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547186-5228-41B3-85F1-77A113DF7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D775E7-B30C-479A-8097-3EA0D6CE5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0EC4B-4A1F-49A8-89D8-17F98990815E}" type="datetimeFigureOut">
              <a:rPr lang="en-US" smtClean="0"/>
              <a:t>6/25/2023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B345E1-AD24-4240-87BB-40348A78A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4F20AD-40D5-4836-B193-56365EE1C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769A8-7916-40BC-93BE-D5404A661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8457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mith - Square Right Phot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40" y="2686650"/>
            <a:ext cx="4795873" cy="1177887"/>
          </a:xfrm>
        </p:spPr>
        <p:txBody>
          <a:bodyPr wrap="square" anchor="t">
            <a:spAutoFit/>
          </a:bodyPr>
          <a:lstStyle>
            <a:lvl1pPr>
              <a:lnSpc>
                <a:spcPct val="100000"/>
              </a:lnSpc>
              <a:defRPr sz="3527" spc="-49" baseline="0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Brad Smith square photo layout</a:t>
            </a:r>
          </a:p>
        </p:txBody>
      </p:sp>
    </p:spTree>
    <p:extLst>
      <p:ext uri="{BB962C8B-B14F-4D97-AF65-F5344CB8AC3E}">
        <p14:creationId xmlns:p14="http://schemas.microsoft.com/office/powerpoint/2010/main" val="1407993668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pos="3495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9244" y="1189177"/>
            <a:ext cx="11541549" cy="1537326"/>
          </a:xfrm>
        </p:spPr>
        <p:txBody>
          <a:bodyPr/>
          <a:lstStyle>
            <a:lvl1pPr marL="0" indent="0">
              <a:buNone/>
              <a:defRPr sz="2100">
                <a:solidFill>
                  <a:srgbClr val="191919"/>
                </a:solidFill>
              </a:defRPr>
            </a:lvl1pPr>
            <a:lvl2pPr marL="609199" indent="-243681">
              <a:defRPr sz="1900">
                <a:solidFill>
                  <a:srgbClr val="191919"/>
                </a:solidFill>
              </a:defRPr>
            </a:lvl2pPr>
            <a:lvl3pPr marL="974718" indent="-243681">
              <a:defRPr sz="1600">
                <a:solidFill>
                  <a:srgbClr val="191919"/>
                </a:solidFill>
              </a:defRPr>
            </a:lvl3pPr>
            <a:lvl4pPr marL="1340238" indent="-243681">
              <a:defRPr sz="1400">
                <a:solidFill>
                  <a:srgbClr val="191919"/>
                </a:solidFill>
              </a:defRPr>
            </a:lvl4pPr>
            <a:lvl5pPr marL="1705757" indent="-243681">
              <a:defRPr sz="1400">
                <a:solidFill>
                  <a:srgbClr val="191919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0"/>
          </p:nvPr>
        </p:nvSpPr>
        <p:spPr>
          <a:xfrm>
            <a:off x="609602" y="1028737"/>
            <a:ext cx="10959008" cy="321433"/>
          </a:xfrm>
        </p:spPr>
        <p:txBody>
          <a:bodyPr anchor="b">
            <a:noAutofit/>
          </a:bodyPr>
          <a:lstStyle>
            <a:lvl1pPr marL="0" indent="0">
              <a:buNone/>
              <a:defRPr sz="1900" b="0">
                <a:solidFill>
                  <a:srgbClr val="2E2E2E"/>
                </a:solidFill>
                <a:latin typeface="+mj-lt"/>
              </a:defRPr>
            </a:lvl1pPr>
            <a:lvl2pPr marL="609199" indent="0">
              <a:buNone/>
              <a:defRPr sz="2700" b="1"/>
            </a:lvl2pPr>
            <a:lvl3pPr marL="1218398" indent="0">
              <a:buNone/>
              <a:defRPr sz="2400" b="1"/>
            </a:lvl3pPr>
            <a:lvl4pPr marL="1827598" indent="0">
              <a:buNone/>
              <a:defRPr sz="2100" b="1"/>
            </a:lvl4pPr>
            <a:lvl5pPr marL="2436797" indent="0">
              <a:buNone/>
              <a:defRPr sz="2100" b="1"/>
            </a:lvl5pPr>
            <a:lvl6pPr marL="3045996" indent="0">
              <a:buNone/>
              <a:defRPr sz="2100" b="1"/>
            </a:lvl6pPr>
            <a:lvl7pPr marL="3655196" indent="0">
              <a:buNone/>
              <a:defRPr sz="2100" b="1"/>
            </a:lvl7pPr>
            <a:lvl8pPr marL="4264395" indent="0">
              <a:buNone/>
              <a:defRPr sz="2100" b="1"/>
            </a:lvl8pPr>
            <a:lvl9pPr marL="4873594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609600" y="300300"/>
            <a:ext cx="10972800" cy="690303"/>
          </a:xfrm>
          <a:prstGeom prst="rect">
            <a:avLst/>
          </a:prstGeom>
        </p:spPr>
        <p:txBody>
          <a:bodyPr vert="horz" lIns="89631" tIns="44814" rIns="89631" bIns="44814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2400" y="6491869"/>
            <a:ext cx="2844800" cy="366182"/>
          </a:xfrm>
          <a:prstGeom prst="rect">
            <a:avLst/>
          </a:prstGeom>
        </p:spPr>
        <p:txBody>
          <a:bodyPr vert="horz" lIns="89631" tIns="44814" rIns="89631" bIns="44814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075B75BD-B1B1-462D-986F-1F6FD455DE68}" type="slidenum">
              <a:rPr smtClean="0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791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39" y="2092120"/>
            <a:ext cx="11653523" cy="1434688"/>
          </a:xfrm>
        </p:spPr>
        <p:txBody>
          <a:bodyPr>
            <a:spAutoFit/>
          </a:bodyPr>
          <a:lstStyle>
            <a:lvl1pPr marL="0" indent="0">
              <a:buFontTx/>
              <a:buNone/>
              <a:defRPr sz="1568"/>
            </a:lvl1pPr>
            <a:lvl2pPr>
              <a:defRPr sz="1568"/>
            </a:lvl2pPr>
            <a:lvl3pPr>
              <a:defRPr sz="1568"/>
            </a:lvl3pPr>
            <a:lvl4pPr>
              <a:defRPr sz="1568"/>
            </a:lvl4pPr>
            <a:lvl5pPr>
              <a:defRPr sz="1568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132360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lumn 2-color Non-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1" y="1189176"/>
            <a:ext cx="5378548" cy="2420188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None/>
              <a:defRPr sz="3529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0" indent="0">
              <a:buNone/>
              <a:defRPr sz="1961"/>
            </a:lvl2pPr>
            <a:lvl3pPr marL="227209" indent="0">
              <a:buNone/>
              <a:tabLst/>
              <a:defRPr sz="1961"/>
            </a:lvl3pPr>
            <a:lvl4pPr marL="451306" indent="0">
              <a:buNone/>
              <a:defRPr/>
            </a:lvl4pPr>
            <a:lvl5pPr marL="672290" indent="0">
              <a:buNone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4214" y="1189176"/>
            <a:ext cx="5378548" cy="2420188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None/>
              <a:defRPr sz="3529">
                <a:gradFill>
                  <a:gsLst>
                    <a:gs pos="1250">
                      <a:schemeClr val="tx2"/>
                    </a:gs>
                    <a:gs pos="99000">
                      <a:schemeClr val="tx2"/>
                    </a:gs>
                  </a:gsLst>
                  <a:lin ang="5400000" scaled="0"/>
                </a:gradFill>
              </a:defRPr>
            </a:lvl1pPr>
            <a:lvl2pPr marL="0" indent="0">
              <a:buNone/>
              <a:defRPr sz="1961"/>
            </a:lvl2pPr>
            <a:lvl3pPr marL="227209" indent="0">
              <a:buNone/>
              <a:tabLst/>
              <a:defRPr sz="1961"/>
            </a:lvl3pPr>
            <a:lvl4pPr marL="451306" indent="0">
              <a:buNone/>
              <a:defRPr/>
            </a:lvl4pPr>
            <a:lvl5pPr marL="672290" indent="0">
              <a:buNone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64131" y="6311431"/>
            <a:ext cx="568940" cy="57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095064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39" y="1189177"/>
            <a:ext cx="11653523" cy="1844608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3213815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90603-925A-465D-885A-FEF87D81E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C70FCE-CE8F-47AE-9070-6BF9D1CBC4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4EE02-849B-42C1-98E3-B21CEF0191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E8028B-8738-4D53-984D-A1663F060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0EC4B-4A1F-49A8-89D8-17F98990815E}" type="datetimeFigureOut">
              <a:rPr lang="en-US" smtClean="0"/>
              <a:t>6/25/2023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CC6FA1-8B54-4BE0-B9B6-D1CD0BEF8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FB1FFB-B094-466C-A8F4-124ED3C33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769A8-7916-40BC-93BE-D5404A661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013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4A480-8BEE-4B59-BCA9-D3ACAC55F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20440-4FE1-493D-9B31-242B42BC3B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24CC48-7BC4-4E6B-BBBD-5AE8EDF433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1C69C0-2D06-4407-85F2-CA8CB95538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AC63CC-A3EF-4BE0-AB8A-63880ADA13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7B0031-9D58-423C-B280-66E0A7DD2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0EC4B-4A1F-49A8-89D8-17F98990815E}" type="datetimeFigureOut">
              <a:rPr lang="en-US" smtClean="0"/>
              <a:t>6/25/2023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F73AFDD-3AC5-4CE3-94C3-9F2AA0711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3FEB017-25F9-4A78-96E0-4D275217F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769A8-7916-40BC-93BE-D5404A661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802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5FD00-A61F-40A5-BFA7-7378E30E5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AEEB08-67EE-4014-987B-D1F5738D4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0EC4B-4A1F-49A8-89D8-17F98990815E}" type="datetimeFigureOut">
              <a:rPr lang="en-US" smtClean="0"/>
              <a:t>6/25/2023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F94505-DD4B-42CC-81F9-4F4F29176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DA5801-F71E-4C9A-A297-15CE6C4F2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769A8-7916-40BC-93BE-D5404A661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636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D999BC-EE10-4552-9586-F02E8E600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0EC4B-4A1F-49A8-89D8-17F98990815E}" type="datetimeFigureOut">
              <a:rPr lang="en-US" smtClean="0"/>
              <a:t>6/25/2023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032F74-8005-448C-A78E-648AAF6C3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608108-71BE-425A-901D-5F4D470E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769A8-7916-40BC-93BE-D5404A661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478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1803C-8A2D-4E8F-B5C5-D4318C9AF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D2B6F7-6346-4E5C-A37B-BB47DD814B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C3205-20E8-4D6B-976D-741788D208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90D9AD-740A-45F3-B7CD-FCBF03781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0EC4B-4A1F-49A8-89D8-17F98990815E}" type="datetimeFigureOut">
              <a:rPr lang="en-US" smtClean="0"/>
              <a:t>6/25/2023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DF0CA9-9D1B-49F6-9288-716D5B4DE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7C6094-FEF1-4118-BC75-63424EEC6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769A8-7916-40BC-93BE-D5404A661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837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EBED7-72DB-44AA-B40C-1D769AC9D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C032CA-2B9C-4CA8-A93E-7D67B56162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924C28-E3D8-4BBF-BB26-E065DD479B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316164-D749-428C-9FA5-5CFEA47F0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0EC4B-4A1F-49A8-89D8-17F98990815E}" type="datetimeFigureOut">
              <a:rPr lang="en-US" smtClean="0"/>
              <a:t>6/25/2023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146011-2824-4C67-A12C-DA9D1D343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F3C611-A2F1-4CC7-99B8-0EFE9E5DF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769A8-7916-40BC-93BE-D5404A6615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073751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E5F099-474F-4181-B073-D11110C21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4B73A7-BF51-44BA-B521-6AE41C5E6E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40BA31-E9E6-4D26-87A2-6D7B6815C9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70EC4B-4A1F-49A8-89D8-17F98990815E}" type="datetimeFigureOut">
              <a:rPr lang="en-US" smtClean="0"/>
              <a:t>6/25/2023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5BA58C-59F3-42F4-B046-275D2EEEF9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CF46E1-0599-479D-BFC8-2433E5829C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769A8-7916-40BC-93BE-D5404A6615A9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E822945-5FE5-7785-52E3-D7C0601F2663}"/>
              </a:ext>
            </a:extLst>
          </p:cNvPr>
          <p:cNvPicPr>
            <a:picLocks noChangeAspect="1"/>
          </p:cNvPicPr>
          <p:nvPr userDrawn="1"/>
        </p:nvPicPr>
        <p:blipFill>
          <a:blip r:embed="rId36"/>
          <a:stretch>
            <a:fillRect/>
          </a:stretch>
        </p:blipFill>
        <p:spPr>
          <a:xfrm>
            <a:off x="11870692" y="6528904"/>
            <a:ext cx="321307" cy="329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550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94" r:id="rId12"/>
    <p:sldLayoutId id="2147483800" r:id="rId13"/>
    <p:sldLayoutId id="2147483813" r:id="rId14"/>
    <p:sldLayoutId id="2147483814" r:id="rId15"/>
    <p:sldLayoutId id="2147483816" r:id="rId16"/>
    <p:sldLayoutId id="2147483817" r:id="rId17"/>
    <p:sldLayoutId id="2147483818" r:id="rId18"/>
    <p:sldLayoutId id="2147483819" r:id="rId19"/>
    <p:sldLayoutId id="2147483832" r:id="rId20"/>
    <p:sldLayoutId id="2147483833" r:id="rId21"/>
    <p:sldLayoutId id="2147483834" r:id="rId22"/>
    <p:sldLayoutId id="2147483835" r:id="rId23"/>
    <p:sldLayoutId id="2147483836" r:id="rId24"/>
    <p:sldLayoutId id="2147483837" r:id="rId25"/>
    <p:sldLayoutId id="2147483838" r:id="rId26"/>
    <p:sldLayoutId id="2147483839" r:id="rId27"/>
    <p:sldLayoutId id="2147483864" r:id="rId28"/>
    <p:sldLayoutId id="2147483865" r:id="rId29"/>
    <p:sldLayoutId id="2147483866" r:id="rId30"/>
    <p:sldLayoutId id="2147483867" r:id="rId31"/>
    <p:sldLayoutId id="2147483868" r:id="rId32"/>
    <p:sldLayoutId id="2147483869" r:id="rId33"/>
    <p:sldLayoutId id="2147483870" r:id="rId3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auvais.com/talks" TargetMode="External"/></Relationships>
</file>

<file path=ppt/slides/_rels/slide10.xml.rels><?xml version="1.0" encoding="UTF-8" standalone="yes"?>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svg"/></Relationships>
</file>

<file path=ppt/slides/_rels/slide11.xml.rels><?xml version="1.0" encoding="UTF-8" standalone="yes"?>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svg"/></Relationships>
</file>

<file path=ppt/slides/_rels/slide14.xml.rels><?xml version="1.0" encoding="UTF-8" standalone="yes"?>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2.xml"/></Relationships>
</file>

<file path=ppt/slides/_rels/slide16.xml.rels><?xml version="1.0" encoding="UTF-8" standalone="yes"?>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svg"/></Relationships>
</file>

<file path=ppt/slides/_rels/slide19.xml.rels><?xml version="1.0" encoding="UTF-8" standalone="yes"?>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svg"/></Relationships>
</file>

<file path=ppt/slides/_rels/slide2.xml.rels><?xml version="1.0" encoding="UTF-8" standalone="yes"?>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2.xml.rels><?xml version="1.0" encoding="UTF-8" standalone="yes"?>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svg"/></Relationships>
</file>

<file path=ppt/slides/_rels/slide24.xml.rels><?xml version="1.0" encoding="UTF-8" standalone="yes"?>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28.xml.rels><?xml version="1.0" encoding="UTF-8" standalone="yes"?>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e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29.xml.rels><?xml version="1.0" encoding="UTF-8" standalone="yes"?>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30.xml.rels><?xml version="1.0" encoding="UTF-8" standalone="yes"?><Relationships xmlns="http://schemas.openxmlformats.org/package/2006/relationships"><Relationship Id="rId8" Type="http://schemas.openxmlformats.org/officeDocument/2006/relationships/image" Target="../media/image50.jpeg"/><Relationship Id="rId13" Type="http://schemas.openxmlformats.org/officeDocument/2006/relationships/image" Target="../media/image55.jpeg"/><Relationship Id="rId18" Type="http://schemas.openxmlformats.org/officeDocument/2006/relationships/image" Target="../media/image60.png"/><Relationship Id="rId3" Type="http://schemas.openxmlformats.org/officeDocument/2006/relationships/image" Target="../media/image38.png"/><Relationship Id="rId7" Type="http://schemas.openxmlformats.org/officeDocument/2006/relationships/image" Target="../media/image49.png"/><Relationship Id="rId12" Type="http://schemas.openxmlformats.org/officeDocument/2006/relationships/image" Target="../media/image54.jpeg"/><Relationship Id="rId17" Type="http://schemas.openxmlformats.org/officeDocument/2006/relationships/image" Target="../media/image59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5" Type="http://schemas.openxmlformats.org/officeDocument/2006/relationships/image" Target="../media/image5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jpeg"/><Relationship Id="rId14" Type="http://schemas.openxmlformats.org/officeDocument/2006/relationships/image" Target="../media/image56.png"/></Relationships>
</file>

<file path=ppt/slides/_rels/slide31.xml.rels><?xml version="1.0" encoding="UTF-8" standalone="yes"?>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32.xml.rels><?xml version="1.0" encoding="UTF-8" standalone="yes"?>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3.xml.rels><?xml version="1.0" encoding="UTF-8" standalone="yes"?>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8.png"/></Relationships>
</file>

<file path=ppt/slides/_rels/slide34.xml.rels><?xml version="1.0" encoding="UTF-8" standalone="yes"?>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36.xml.rels><?xml version="1.0" encoding="UTF-8" standalone="yes"?>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svg"/></Relationships>
</file>

<file path=ppt/slides/_rels/slide40.xml.rels><?xml version="1.0" encoding="UTF-8" standalone="yes"?>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jpeg"/></Relationships>
</file>

<file path=ppt/slides/_rels/slide41.xml.rels><?xml version="1.0" encoding="UTF-8" standalone="yes"?>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5.xml"/></Relationships>
</file>

<file path=ppt/slides/_rels/slide46.xml.rels><?xml version="1.0" encoding="UTF-8" standalone="yes"?>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5.xml"/></Relationships>
</file>

<file path=ppt/slides/_rels/slide49.xml.rels><?xml version="1.0" encoding="UTF-8" standalone="yes"?>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<Relationships xmlns="http://schemas.openxmlformats.org/package/2006/relationships"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51.xml.rels><?xml version="1.0" encoding="UTF-8" standalone="yes"?>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90.pn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11" Type="http://schemas.openxmlformats.org/officeDocument/2006/relationships/image" Target="../media/image89.png"/><Relationship Id="rId5" Type="http://schemas.openxmlformats.org/officeDocument/2006/relationships/image" Target="../media/image92.png"/><Relationship Id="rId10" Type="http://schemas.openxmlformats.org/officeDocument/2006/relationships/image" Target="../media/image88.png"/><Relationship Id="rId4" Type="http://schemas.openxmlformats.org/officeDocument/2006/relationships/image" Target="../media/image91.png"/><Relationship Id="rId9" Type="http://schemas.openxmlformats.org/officeDocument/2006/relationships/image" Target="../media/image87.png"/></Relationships>
</file>

<file path=ppt/slides/_rels/slide52.xml.rels><?xml version="1.0" encoding="UTF-8" standalone="yes"?>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auvais.com/talks" TargetMode="External"/></Relationships>
</file>

<file path=ppt/slides/_rels/slide6.xml.rels><?xml version="1.0" encoding="UTF-8" standalone="yes"?>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15.jpg"/><Relationship Id="rId7" Type="http://schemas.openxmlformats.org/officeDocument/2006/relationships/image" Target="../media/image1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8.xml.rels><?xml version="1.0" encoding="UTF-8" standalone="yes"?>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ook Review: The Future of the Professions (including teaching) | Tony Bates">
            <a:extLst>
              <a:ext uri="{FF2B5EF4-FFF2-40B4-BE49-F238E27FC236}">
                <a16:creationId xmlns:a16="http://schemas.microsoft.com/office/drawing/2014/main" id="{55FE77FF-019F-F36B-B672-DEF1EB2D57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522663" y="0"/>
            <a:ext cx="8669337" cy="6468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8F93515-A4FB-3953-AF87-3BB3108E2BDD}"/>
              </a:ext>
            </a:extLst>
          </p:cNvPr>
          <p:cNvSpPr/>
          <p:nvPr/>
        </p:nvSpPr>
        <p:spPr>
          <a:xfrm>
            <a:off x="0" y="0"/>
            <a:ext cx="362373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1104101-81E2-55F0-9603-F185350AF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566" y="548464"/>
            <a:ext cx="3878181" cy="135519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tabLst>
                <a:tab pos="5832736" algn="l"/>
              </a:tabLst>
            </a:pPr>
            <a:r>
              <a:rPr lang="en-US" sz="2400" dirty="0">
                <a:solidFill>
                  <a:schemeClr val="tx1"/>
                </a:solidFill>
              </a:rPr>
              <a:t>San Francisco 2023 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AI Robotics Youth Program</a:t>
            </a:r>
            <a:br>
              <a:rPr lang="en-US" sz="3700" dirty="0">
                <a:solidFill>
                  <a:schemeClr val="tx1"/>
                </a:solidFill>
              </a:rPr>
            </a:br>
            <a:endParaRPr lang="en-US" sz="3700" dirty="0">
              <a:solidFill>
                <a:schemeClr val="tx1"/>
              </a:solidFill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1253277-2ACF-1A1F-0EEE-10426C800911}"/>
              </a:ext>
            </a:extLst>
          </p:cNvPr>
          <p:cNvSpPr txBox="1">
            <a:spLocks/>
          </p:cNvSpPr>
          <p:nvPr/>
        </p:nvSpPr>
        <p:spPr>
          <a:xfrm>
            <a:off x="597566" y="1752599"/>
            <a:ext cx="2925097" cy="44026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AI:</a:t>
            </a:r>
            <a:b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The Good, </a:t>
            </a:r>
            <a:b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The Bad, &amp; The Impact on</a:t>
            </a:r>
            <a:b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Society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Scott Mauvais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scott@mauvais.com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www.mauvais.com/talks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June 27, 2023</a:t>
            </a:r>
          </a:p>
        </p:txBody>
      </p:sp>
    </p:spTree>
    <p:extLst>
      <p:ext uri="{BB962C8B-B14F-4D97-AF65-F5344CB8AC3E}">
        <p14:creationId xmlns:p14="http://schemas.microsoft.com/office/powerpoint/2010/main" val="41664789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03CB095-8D4C-114C-43A3-4E8D7141B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6253" y="1470155"/>
            <a:ext cx="5925989" cy="3167510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r"/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Data voids </a:t>
            </a:r>
            <a:r>
              <a:rPr lang="en-US" sz="7200" dirty="0"/>
              <a:t>c</a:t>
            </a:r>
            <a: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reate </a:t>
            </a:r>
            <a:r>
              <a:rPr lang="en-US" sz="7200" dirty="0"/>
              <a:t>b</a:t>
            </a:r>
            <a: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ias</a:t>
            </a:r>
            <a:endParaRPr lang="en-US" sz="4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" name="Graphic 8" descr="Head with Gears">
            <a:extLst>
              <a:ext uri="{FF2B5EF4-FFF2-40B4-BE49-F238E27FC236}">
                <a16:creationId xmlns:a16="http://schemas.microsoft.com/office/drawing/2014/main" id="{EBFF4ABF-CE4A-4E3C-C6B1-F3465FBBE3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99140" y="2209474"/>
            <a:ext cx="2489416" cy="2489416"/>
          </a:xfrm>
          <a:prstGeom prst="rect">
            <a:avLst/>
          </a:prstGeom>
        </p:spPr>
      </p:pic>
      <p:sp>
        <p:nvSpPr>
          <p:cNvPr id="2" name="Title 3">
            <a:extLst>
              <a:ext uri="{FF2B5EF4-FFF2-40B4-BE49-F238E27FC236}">
                <a16:creationId xmlns:a16="http://schemas.microsoft.com/office/drawing/2014/main" id="{9E557E2C-249A-0791-9DE5-4D96DC641D93}"/>
              </a:ext>
            </a:extLst>
          </p:cNvPr>
          <p:cNvSpPr txBox="1">
            <a:spLocks/>
          </p:cNvSpPr>
          <p:nvPr/>
        </p:nvSpPr>
        <p:spPr>
          <a:xfrm>
            <a:off x="887812" y="843312"/>
            <a:ext cx="3480803" cy="12842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/>
              <a:t> </a:t>
            </a:r>
            <a:br>
              <a:rPr lang="en-US" sz="4800"/>
            </a:br>
            <a:endParaRPr lang="en-US" sz="480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6473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01170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0160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03CB095-8D4C-114C-43A3-4E8D7141B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6253" y="1470155"/>
            <a:ext cx="5925989" cy="3167510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r"/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Reality is biased</a:t>
            </a:r>
            <a:endParaRPr lang="en-US" sz="4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" name="Graphic 8" descr="Head with Gears">
            <a:extLst>
              <a:ext uri="{FF2B5EF4-FFF2-40B4-BE49-F238E27FC236}">
                <a16:creationId xmlns:a16="http://schemas.microsoft.com/office/drawing/2014/main" id="{EBFF4ABF-CE4A-4E3C-C6B1-F3465FBBE3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99140" y="2209474"/>
            <a:ext cx="2489416" cy="2489416"/>
          </a:xfrm>
          <a:prstGeom prst="rect">
            <a:avLst/>
          </a:prstGeom>
        </p:spPr>
      </p:pic>
      <p:sp>
        <p:nvSpPr>
          <p:cNvPr id="2" name="Title 3">
            <a:extLst>
              <a:ext uri="{FF2B5EF4-FFF2-40B4-BE49-F238E27FC236}">
                <a16:creationId xmlns:a16="http://schemas.microsoft.com/office/drawing/2014/main" id="{9E557E2C-249A-0791-9DE5-4D96DC641D93}"/>
              </a:ext>
            </a:extLst>
          </p:cNvPr>
          <p:cNvSpPr txBox="1">
            <a:spLocks/>
          </p:cNvSpPr>
          <p:nvPr/>
        </p:nvSpPr>
        <p:spPr>
          <a:xfrm>
            <a:off x="887812" y="843312"/>
            <a:ext cx="3480803" cy="12842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/>
              <a:t> </a:t>
            </a:r>
            <a:br>
              <a:rPr lang="en-US" sz="4800"/>
            </a:br>
            <a:endParaRPr lang="en-US" sz="480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7998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82959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9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E7A837F-14C4-07A3-8221-EEA6CE6DA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900" y="1188637"/>
            <a:ext cx="3060848" cy="44807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4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Percentage of Fortune 500 CEOs</a:t>
            </a:r>
          </a:p>
        </p:txBody>
      </p:sp>
      <p:sp>
        <p:nvSpPr>
          <p:cNvPr id="30" name="Freeform: Shape 11">
            <a:extLst>
              <a:ext uri="{FF2B5EF4-FFF2-40B4-BE49-F238E27FC236}">
                <a16:creationId xmlns:a16="http://schemas.microsoft.com/office/drawing/2014/main" id="{79FCBE05-E963-41B2-97FD-8631A61EB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1250" y="323519"/>
            <a:ext cx="7217311" cy="6212748"/>
          </a:xfrm>
          <a:custGeom>
            <a:avLst/>
            <a:gdLst>
              <a:gd name="connsiteX0" fmla="*/ 0 w 7217311"/>
              <a:gd name="connsiteY0" fmla="*/ 0 h 6212748"/>
              <a:gd name="connsiteX1" fmla="*/ 1121310 w 7217311"/>
              <a:gd name="connsiteY1" fmla="*/ 0 h 6212748"/>
              <a:gd name="connsiteX2" fmla="*/ 1837014 w 7217311"/>
              <a:gd name="connsiteY2" fmla="*/ 0 h 6212748"/>
              <a:gd name="connsiteX3" fmla="*/ 2893412 w 7217311"/>
              <a:gd name="connsiteY3" fmla="*/ 0 h 6212748"/>
              <a:gd name="connsiteX4" fmla="*/ 3635911 w 7217311"/>
              <a:gd name="connsiteY4" fmla="*/ 0 h 6212748"/>
              <a:gd name="connsiteX5" fmla="*/ 3635913 w 7217311"/>
              <a:gd name="connsiteY5" fmla="*/ 0 h 6212748"/>
              <a:gd name="connsiteX6" fmla="*/ 7217311 w 7217311"/>
              <a:gd name="connsiteY6" fmla="*/ 0 h 6212748"/>
              <a:gd name="connsiteX7" fmla="*/ 7217311 w 7217311"/>
              <a:gd name="connsiteY7" fmla="*/ 2864954 h 6212748"/>
              <a:gd name="connsiteX8" fmla="*/ 3773866 w 7217311"/>
              <a:gd name="connsiteY8" fmla="*/ 6212748 h 6212748"/>
              <a:gd name="connsiteX9" fmla="*/ 2893412 w 7217311"/>
              <a:gd name="connsiteY9" fmla="*/ 6212748 h 6212748"/>
              <a:gd name="connsiteX10" fmla="*/ 2893412 w 7217311"/>
              <a:gd name="connsiteY10" fmla="*/ 6210962 h 6212748"/>
              <a:gd name="connsiteX11" fmla="*/ 1837014 w 7217311"/>
              <a:gd name="connsiteY11" fmla="*/ 6210962 h 6212748"/>
              <a:gd name="connsiteX12" fmla="*/ 1837014 w 7217311"/>
              <a:gd name="connsiteY12" fmla="*/ 6212748 h 6212748"/>
              <a:gd name="connsiteX13" fmla="*/ 0 w 7217311"/>
              <a:gd name="connsiteY13" fmla="*/ 6212748 h 621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217311" h="6212748">
                <a:moveTo>
                  <a:pt x="0" y="0"/>
                </a:moveTo>
                <a:lnTo>
                  <a:pt x="1121310" y="0"/>
                </a:lnTo>
                <a:lnTo>
                  <a:pt x="1837014" y="0"/>
                </a:lnTo>
                <a:lnTo>
                  <a:pt x="2893412" y="0"/>
                </a:lnTo>
                <a:lnTo>
                  <a:pt x="3635911" y="0"/>
                </a:lnTo>
                <a:lnTo>
                  <a:pt x="3635913" y="0"/>
                </a:lnTo>
                <a:lnTo>
                  <a:pt x="7217311" y="0"/>
                </a:lnTo>
                <a:lnTo>
                  <a:pt x="7217311" y="2864954"/>
                </a:lnTo>
                <a:lnTo>
                  <a:pt x="3773866" y="6212748"/>
                </a:lnTo>
                <a:lnTo>
                  <a:pt x="2893412" y="6212748"/>
                </a:lnTo>
                <a:lnTo>
                  <a:pt x="2893412" y="6210962"/>
                </a:lnTo>
                <a:lnTo>
                  <a:pt x="1837014" y="6210962"/>
                </a:lnTo>
                <a:lnTo>
                  <a:pt x="1837014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1" name="Right Triangle 13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15">
            <a:extLst>
              <a:ext uri="{FF2B5EF4-FFF2-40B4-BE49-F238E27FC236}">
                <a16:creationId xmlns:a16="http://schemas.microsoft.com/office/drawing/2014/main" id="{4D233ACE-F3A1-4543-B9F4-425DDA5793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43C1449-F9CF-FAC1-00B5-4F000353BF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3852015"/>
              </p:ext>
            </p:extLst>
          </p:nvPr>
        </p:nvGraphicFramePr>
        <p:xfrm>
          <a:off x="5101143" y="2291582"/>
          <a:ext cx="2590642" cy="21471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3760F2C-CA19-49C9-2820-D81CF3A16A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0834578"/>
              </p:ext>
            </p:extLst>
          </p:nvPr>
        </p:nvGraphicFramePr>
        <p:xfrm>
          <a:off x="7944164" y="2329370"/>
          <a:ext cx="3192568" cy="2195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080470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1DB0B-25C2-0BE9-FEC4-4F2ACE587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Search Engines Curating Results (2023)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9E8147E-43B2-79BF-6E3C-832C80B981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65E2F0A-CEA4-8182-7872-7A1FF9E2D3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9" y="1590992"/>
            <a:ext cx="10887271" cy="5069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6825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1DB0B-25C2-0BE9-FEC4-4F2ACE587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Search Engines Curating Results (2023)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9E8147E-43B2-79BF-6E3C-832C80B981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65E2F0A-CEA4-8182-7872-7A1FF9E2D3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387" y="1590992"/>
            <a:ext cx="10887271" cy="506969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1C35D12-8333-3B31-53FA-91BE43C4B776}"/>
              </a:ext>
            </a:extLst>
          </p:cNvPr>
          <p:cNvSpPr/>
          <p:nvPr/>
        </p:nvSpPr>
        <p:spPr>
          <a:xfrm>
            <a:off x="6096000" y="4552850"/>
            <a:ext cx="860142" cy="1101110"/>
          </a:xfrm>
          <a:prstGeom prst="rect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F039D8A-4B60-1DCE-35EB-8C9C047523EE}"/>
              </a:ext>
            </a:extLst>
          </p:cNvPr>
          <p:cNvSpPr/>
          <p:nvPr/>
        </p:nvSpPr>
        <p:spPr>
          <a:xfrm>
            <a:off x="1349140" y="2246076"/>
            <a:ext cx="922421" cy="275743"/>
          </a:xfrm>
          <a:prstGeom prst="rect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2070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03CB095-8D4C-114C-43A3-4E8D7141B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6779" y="1484593"/>
            <a:ext cx="5925989" cy="3167510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r"/>
            <a:r>
              <a:rPr lang="en-US" sz="7200" dirty="0"/>
              <a:t>More than just biased data</a:t>
            </a:r>
            <a:endParaRPr lang="en-US" sz="7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" name="Graphic 8" descr="Head with Gears">
            <a:extLst>
              <a:ext uri="{FF2B5EF4-FFF2-40B4-BE49-F238E27FC236}">
                <a16:creationId xmlns:a16="http://schemas.microsoft.com/office/drawing/2014/main" id="{EBFF4ABF-CE4A-4E3C-C6B1-F3465FBBE3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99140" y="2209474"/>
            <a:ext cx="2489416" cy="248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5539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03CB095-8D4C-114C-43A3-4E8D7141B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120" y="1484593"/>
            <a:ext cx="6913649" cy="3167510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r"/>
            <a:r>
              <a:rPr lang="en-US" sz="7200" dirty="0">
                <a:solidFill>
                  <a:srgbClr val="FF0000"/>
                </a:solidFill>
              </a:rPr>
              <a:t>The is problem us</a:t>
            </a:r>
            <a:br>
              <a:rPr lang="en-US" sz="7200" dirty="0">
                <a:solidFill>
                  <a:srgbClr val="FF0000"/>
                </a:solidFill>
              </a:rPr>
            </a:br>
            <a:r>
              <a:rPr lang="en-US" sz="7200" dirty="0">
                <a:solidFill>
                  <a:srgbClr val="FF0000"/>
                </a:solidFill>
              </a:rPr>
              <a:t>We are biased</a:t>
            </a:r>
            <a:endParaRPr lang="en-US" sz="7200" kern="12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" name="Graphic 8" descr="Head with Gears">
            <a:extLst>
              <a:ext uri="{FF2B5EF4-FFF2-40B4-BE49-F238E27FC236}">
                <a16:creationId xmlns:a16="http://schemas.microsoft.com/office/drawing/2014/main" id="{EBFF4ABF-CE4A-4E3C-C6B1-F3465FBBE3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99140" y="2209474"/>
            <a:ext cx="2489416" cy="248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986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9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437892-0C17-FDAA-778A-DC0EFFDCA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en-US" sz="4000"/>
              <a:t>Agenda</a:t>
            </a:r>
          </a:p>
        </p:txBody>
      </p:sp>
      <p:pic>
        <p:nvPicPr>
          <p:cNvPr id="8" name="Picture 5">
            <a:extLst>
              <a:ext uri="{FF2B5EF4-FFF2-40B4-BE49-F238E27FC236}">
                <a16:creationId xmlns:a16="http://schemas.microsoft.com/office/drawing/2014/main" id="{FD76118B-5829-0417-2B37-46B01633EC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139" r="30181"/>
          <a:stretch/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8E9F43CA-9920-2148-15D9-2450DB6F53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6530569"/>
              </p:ext>
            </p:extLst>
          </p:nvPr>
        </p:nvGraphicFramePr>
        <p:xfrm>
          <a:off x="836680" y="2405067"/>
          <a:ext cx="6002110" cy="37290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8163367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4D0A1-2C76-412E-BB33-84532518C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9940" y="365124"/>
            <a:ext cx="6172200" cy="182880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900" dirty="0"/>
              <a:t>We are AI’s study-buddy and we are teaching all our misogyny and hatred</a:t>
            </a:r>
            <a:br>
              <a:rPr lang="en-US" sz="3100" dirty="0"/>
            </a:br>
            <a:endParaRPr lang="en-US" sz="3100" dirty="0"/>
          </a:p>
        </p:txBody>
      </p:sp>
      <p:pic>
        <p:nvPicPr>
          <p:cNvPr id="6" name="Content Placeholder 5" descr="A person in a blue shirt&#10;&#10;Description generated with very high confidence">
            <a:extLst>
              <a:ext uri="{FF2B5EF4-FFF2-40B4-BE49-F238E27FC236}">
                <a16:creationId xmlns:a16="http://schemas.microsoft.com/office/drawing/2014/main" id="{10774DAE-BF79-4718-8A84-FE9C5E40CF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4639713" cy="6857990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8F8FD4-5BC1-445C-BB04-2E7EBD502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69940" y="2322576"/>
            <a:ext cx="6172200" cy="385876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dirty="0"/>
              <a:t>—Amy Webb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307846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DE9C8ED-CD11-8082-0216-EA8C174FBD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27218" cy="46992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C401996-2F6E-B70A-0740-D41734FF674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619" t="106" r="4224" b="86238"/>
          <a:stretch/>
        </p:blipFill>
        <p:spPr>
          <a:xfrm>
            <a:off x="0" y="469924"/>
            <a:ext cx="10172400" cy="107493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B77A9F6-BA4E-0268-CC94-CE39F5D2C9CD}"/>
              </a:ext>
            </a:extLst>
          </p:cNvPr>
          <p:cNvSpPr/>
          <p:nvPr/>
        </p:nvSpPr>
        <p:spPr>
          <a:xfrm>
            <a:off x="7900458" y="3937819"/>
            <a:ext cx="3592326" cy="29201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D39913F-86A9-BEE6-329C-8A2864BAA28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859" t="38271" r="36187" b="18377"/>
          <a:stretch/>
        </p:blipFill>
        <p:spPr>
          <a:xfrm>
            <a:off x="-1" y="1562606"/>
            <a:ext cx="8483601" cy="5025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5107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9F97D8-980A-DC67-0F82-D5D0626DF4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1382"/>
          <a:stretch/>
        </p:blipFill>
        <p:spPr>
          <a:xfrm>
            <a:off x="4036572" y="418698"/>
            <a:ext cx="4539538" cy="62953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AE608BF-EE74-946C-6432-919DCE300E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135781" cy="38445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90A4560-5169-DC6E-3011-8657919FC3B4}"/>
              </a:ext>
            </a:extLst>
          </p:cNvPr>
          <p:cNvSpPr/>
          <p:nvPr/>
        </p:nvSpPr>
        <p:spPr>
          <a:xfrm>
            <a:off x="1091612" y="0"/>
            <a:ext cx="11149935" cy="384453"/>
          </a:xfrm>
          <a:prstGeom prst="rect">
            <a:avLst/>
          </a:prstGeom>
          <a:solidFill>
            <a:srgbClr val="0529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2279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03CB095-8D4C-114C-43A3-4E8D7141B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6779" y="1484593"/>
            <a:ext cx="5925989" cy="3167510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r"/>
            <a:r>
              <a:rPr lang="en-US" sz="7200" dirty="0"/>
              <a:t>Bias in AI</a:t>
            </a:r>
            <a:br>
              <a:rPr lang="en-US" sz="7200" dirty="0"/>
            </a:br>
            <a:r>
              <a:rPr lang="en-US" sz="7200" dirty="0"/>
              <a:t>is fixable</a:t>
            </a:r>
            <a:endParaRPr lang="en-US" sz="7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" name="Graphic 8" descr="Head with Gears">
            <a:extLst>
              <a:ext uri="{FF2B5EF4-FFF2-40B4-BE49-F238E27FC236}">
                <a16:creationId xmlns:a16="http://schemas.microsoft.com/office/drawing/2014/main" id="{EBFF4ABF-CE4A-4E3C-C6B1-F3465FBBE3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99140" y="2209474"/>
            <a:ext cx="2489416" cy="248941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D563AE-7B13-E2F2-9822-3C18AC9032EF}"/>
              </a:ext>
            </a:extLst>
          </p:cNvPr>
          <p:cNvSpPr txBox="1"/>
          <p:nvPr/>
        </p:nvSpPr>
        <p:spPr>
          <a:xfrm>
            <a:off x="4097956" y="4652103"/>
            <a:ext cx="60976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(I’m not so sure about human bias)</a:t>
            </a:r>
          </a:p>
        </p:txBody>
      </p:sp>
    </p:spTree>
    <p:extLst>
      <p:ext uri="{BB962C8B-B14F-4D97-AF65-F5344CB8AC3E}">
        <p14:creationId xmlns:p14="http://schemas.microsoft.com/office/powerpoint/2010/main" val="21589989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78421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36847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 descr="Yellow question mark">
            <a:extLst>
              <a:ext uri="{FF2B5EF4-FFF2-40B4-BE49-F238E27FC236}">
                <a16:creationId xmlns:a16="http://schemas.microsoft.com/office/drawing/2014/main" id="{0F49D8A6-5847-643D-5D3E-2109BBBB26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0000"/>
          </a:blip>
          <a:srcRect b="6250"/>
          <a:stretch/>
        </p:blipFill>
        <p:spPr>
          <a:xfrm>
            <a:off x="20" y="-1784"/>
            <a:ext cx="12191980" cy="6858000"/>
          </a:xfrm>
          <a:prstGeom prst="rect">
            <a:avLst/>
          </a:prstGeom>
        </p:spPr>
      </p:pic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5688290-BEA6-ED21-85B0-83DD96603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349" y="1008993"/>
            <a:ext cx="8841302" cy="354204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11500" dirty="0">
                <a:solidFill>
                  <a:srgbClr val="FFFFFF"/>
                </a:solidFill>
              </a:rPr>
              <a:t>Quiz 1</a:t>
            </a:r>
          </a:p>
        </p:txBody>
      </p:sp>
    </p:spTree>
    <p:extLst>
      <p:ext uri="{BB962C8B-B14F-4D97-AF65-F5344CB8AC3E}">
        <p14:creationId xmlns:p14="http://schemas.microsoft.com/office/powerpoint/2010/main" val="21590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9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437892-0C17-FDAA-778A-DC0EFFDCA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en-US" sz="4000"/>
              <a:t>Agenda</a:t>
            </a:r>
          </a:p>
        </p:txBody>
      </p:sp>
      <p:pic>
        <p:nvPicPr>
          <p:cNvPr id="8" name="Picture 5">
            <a:extLst>
              <a:ext uri="{FF2B5EF4-FFF2-40B4-BE49-F238E27FC236}">
                <a16:creationId xmlns:a16="http://schemas.microsoft.com/office/drawing/2014/main" id="{FD76118B-5829-0417-2B37-46B01633EC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139" r="30181"/>
          <a:stretch/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DAE4FE24-C943-D579-FBF9-C983D6AFEAAA}"/>
              </a:ext>
            </a:extLst>
          </p:cNvPr>
          <p:cNvGrpSpPr/>
          <p:nvPr/>
        </p:nvGrpSpPr>
        <p:grpSpPr>
          <a:xfrm>
            <a:off x="836686" y="3105296"/>
            <a:ext cx="6000556" cy="2328574"/>
            <a:chOff x="836686" y="3105296"/>
            <a:chExt cx="6000556" cy="2328574"/>
          </a:xfrm>
        </p:grpSpPr>
        <p:sp>
          <p:nvSpPr>
            <p:cNvPr id="5" name="Rectangle: Diagonal Corners Rounded 4">
              <a:extLst>
                <a:ext uri="{FF2B5EF4-FFF2-40B4-BE49-F238E27FC236}">
                  <a16:creationId xmlns:a16="http://schemas.microsoft.com/office/drawing/2014/main" id="{D204DC0F-3199-1214-8C27-19D0E7D88660}"/>
                </a:ext>
              </a:extLst>
            </p:cNvPr>
            <p:cNvSpPr/>
            <p:nvPr/>
          </p:nvSpPr>
          <p:spPr>
            <a:xfrm>
              <a:off x="1186742" y="3105296"/>
              <a:ext cx="1092638" cy="1092638"/>
            </a:xfrm>
            <a:prstGeom prst="round2DiagRect">
              <a:avLst>
                <a:gd name="adj1" fmla="val 29727"/>
                <a:gd name="adj2" fmla="val 0"/>
              </a:avLst>
            </a:prstGeom>
            <a:solidFill>
              <a:srgbClr val="44546A">
                <a:alpha val="50196"/>
              </a:srgbClr>
            </a:solidFill>
          </p:spPr>
          <p:style>
            <a:lnRef idx="0">
              <a:schemeClr val="lt2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6" name="Rectangle 5" descr="Maze">
              <a:extLst>
                <a:ext uri="{FF2B5EF4-FFF2-40B4-BE49-F238E27FC236}">
                  <a16:creationId xmlns:a16="http://schemas.microsoft.com/office/drawing/2014/main" id="{277EDCD4-E59A-AB4A-FB7F-CA52C6430B50}"/>
                </a:ext>
              </a:extLst>
            </p:cNvPr>
            <p:cNvSpPr/>
            <p:nvPr/>
          </p:nvSpPr>
          <p:spPr>
            <a:xfrm>
              <a:off x="1419600" y="3338154"/>
              <a:ext cx="626923" cy="626923"/>
            </a:xfrm>
            <a:prstGeom prst="rect">
              <a:avLst/>
            </a:prstGeom>
            <a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1B7B05B-AB83-DFCC-0C76-C3B1C50B5CC3}"/>
                </a:ext>
              </a:extLst>
            </p:cNvPr>
            <p:cNvSpPr/>
            <p:nvPr/>
          </p:nvSpPr>
          <p:spPr>
            <a:xfrm>
              <a:off x="836686" y="4538265"/>
              <a:ext cx="1791210" cy="895605"/>
            </a:xfrm>
            <a:custGeom>
              <a:avLst/>
              <a:gdLst>
                <a:gd name="connsiteX0" fmla="*/ 0 w 1791210"/>
                <a:gd name="connsiteY0" fmla="*/ 0 h 895605"/>
                <a:gd name="connsiteX1" fmla="*/ 1791210 w 1791210"/>
                <a:gd name="connsiteY1" fmla="*/ 0 h 895605"/>
                <a:gd name="connsiteX2" fmla="*/ 1791210 w 1791210"/>
                <a:gd name="connsiteY2" fmla="*/ 895605 h 895605"/>
                <a:gd name="connsiteX3" fmla="*/ 0 w 1791210"/>
                <a:gd name="connsiteY3" fmla="*/ 895605 h 895605"/>
                <a:gd name="connsiteX4" fmla="*/ 0 w 1791210"/>
                <a:gd name="connsiteY4" fmla="*/ 0 h 895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1210" h="895605">
                  <a:moveTo>
                    <a:pt x="0" y="0"/>
                  </a:moveTo>
                  <a:lnTo>
                    <a:pt x="1791210" y="0"/>
                  </a:lnTo>
                  <a:lnTo>
                    <a:pt x="1791210" y="895605"/>
                  </a:lnTo>
                  <a:lnTo>
                    <a:pt x="0" y="89560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2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dk2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en-US" sz="1600" b="1" kern="1200" cap="none" baseline="0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  <a:t>The Bad</a:t>
              </a:r>
              <a:br>
                <a:rPr lang="en-US" sz="1600" b="1" kern="1200" cap="none" baseline="0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</a:br>
              <a:r>
                <a:rPr lang="en-US" sz="1600" kern="1200" cap="none" baseline="0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  <a:t>There is inherent bias in the data that underpins AI</a:t>
              </a:r>
            </a:p>
          </p:txBody>
        </p:sp>
        <p:sp>
          <p:nvSpPr>
            <p:cNvPr id="10" name="Rectangle: Diagonal Corners Rounded 9">
              <a:extLst>
                <a:ext uri="{FF2B5EF4-FFF2-40B4-BE49-F238E27FC236}">
                  <a16:creationId xmlns:a16="http://schemas.microsoft.com/office/drawing/2014/main" id="{95A9D4C5-883C-B069-0923-0196C1882AD9}"/>
                </a:ext>
              </a:extLst>
            </p:cNvPr>
            <p:cNvSpPr/>
            <p:nvPr/>
          </p:nvSpPr>
          <p:spPr>
            <a:xfrm>
              <a:off x="3291415" y="3105296"/>
              <a:ext cx="1092638" cy="1092638"/>
            </a:xfrm>
            <a:prstGeom prst="round2DiagRect">
              <a:avLst>
                <a:gd name="adj1" fmla="val 29727"/>
                <a:gd name="adj2" fmla="val 0"/>
              </a:avLst>
            </a:prstGeom>
            <a:solidFill>
              <a:srgbClr val="44546A"/>
            </a:solidFill>
          </p:spPr>
          <p:style>
            <a:lnRef idx="0">
              <a:schemeClr val="lt2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11" name="Rectangle 10" descr="Light Bulb and Gear">
              <a:extLst>
                <a:ext uri="{FF2B5EF4-FFF2-40B4-BE49-F238E27FC236}">
                  <a16:creationId xmlns:a16="http://schemas.microsoft.com/office/drawing/2014/main" id="{DBD9A07A-FDF5-EA08-15E7-17097035D310}"/>
                </a:ext>
              </a:extLst>
            </p:cNvPr>
            <p:cNvSpPr/>
            <p:nvPr/>
          </p:nvSpPr>
          <p:spPr>
            <a:xfrm>
              <a:off x="3524273" y="3338154"/>
              <a:ext cx="626923" cy="626923"/>
            </a:xfrm>
            <a:prstGeom prst="rect">
              <a:avLst/>
            </a:prstGeom>
            <a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BDC51BE-22FB-448B-D659-27BF1AE8A1CC}"/>
                </a:ext>
              </a:extLst>
            </p:cNvPr>
            <p:cNvSpPr/>
            <p:nvPr/>
          </p:nvSpPr>
          <p:spPr>
            <a:xfrm>
              <a:off x="2941359" y="4538265"/>
              <a:ext cx="1791210" cy="895605"/>
            </a:xfrm>
            <a:custGeom>
              <a:avLst/>
              <a:gdLst>
                <a:gd name="connsiteX0" fmla="*/ 0 w 1791210"/>
                <a:gd name="connsiteY0" fmla="*/ 0 h 895605"/>
                <a:gd name="connsiteX1" fmla="*/ 1791210 w 1791210"/>
                <a:gd name="connsiteY1" fmla="*/ 0 h 895605"/>
                <a:gd name="connsiteX2" fmla="*/ 1791210 w 1791210"/>
                <a:gd name="connsiteY2" fmla="*/ 895605 h 895605"/>
                <a:gd name="connsiteX3" fmla="*/ 0 w 1791210"/>
                <a:gd name="connsiteY3" fmla="*/ 895605 h 895605"/>
                <a:gd name="connsiteX4" fmla="*/ 0 w 1791210"/>
                <a:gd name="connsiteY4" fmla="*/ 0 h 895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1210" h="895605">
                  <a:moveTo>
                    <a:pt x="0" y="0"/>
                  </a:moveTo>
                  <a:lnTo>
                    <a:pt x="1791210" y="0"/>
                  </a:lnTo>
                  <a:lnTo>
                    <a:pt x="1791210" y="895605"/>
                  </a:lnTo>
                  <a:lnTo>
                    <a:pt x="0" y="89560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2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dk2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en-US" sz="1600" b="1" kern="1200" cap="none" dirty="0">
                  <a:solidFill>
                    <a:srgbClr val="44546A"/>
                  </a:solidFill>
                </a:rPr>
                <a:t>The Good </a:t>
              </a:r>
              <a:br>
                <a:rPr lang="en-US" sz="1600" b="1" kern="1200" cap="none" dirty="0">
                  <a:solidFill>
                    <a:srgbClr val="44546A"/>
                  </a:solidFill>
                </a:rPr>
              </a:br>
              <a:r>
                <a:rPr lang="en-US" sz="1600" kern="1200" cap="none" dirty="0">
                  <a:solidFill>
                    <a:srgbClr val="44546A"/>
                  </a:solidFill>
                </a:rPr>
                <a:t>AI provides a path for addressing extremely difficult problems</a:t>
              </a:r>
            </a:p>
          </p:txBody>
        </p:sp>
        <p:sp>
          <p:nvSpPr>
            <p:cNvPr id="14" name="Rectangle: Diagonal Corners Rounded 13">
              <a:extLst>
                <a:ext uri="{FF2B5EF4-FFF2-40B4-BE49-F238E27FC236}">
                  <a16:creationId xmlns:a16="http://schemas.microsoft.com/office/drawing/2014/main" id="{959062AC-FDE5-AE99-CDE1-F4ABF6A06073}"/>
                </a:ext>
              </a:extLst>
            </p:cNvPr>
            <p:cNvSpPr/>
            <p:nvPr/>
          </p:nvSpPr>
          <p:spPr>
            <a:xfrm>
              <a:off x="5396088" y="3105296"/>
              <a:ext cx="1092638" cy="1092638"/>
            </a:xfrm>
            <a:prstGeom prst="round2DiagRect">
              <a:avLst>
                <a:gd name="adj1" fmla="val 29727"/>
                <a:gd name="adj2" fmla="val 0"/>
              </a:avLst>
            </a:prstGeom>
            <a:solidFill>
              <a:srgbClr val="44546A">
                <a:alpha val="50196"/>
              </a:srgbClr>
            </a:solidFill>
          </p:spPr>
          <p:style>
            <a:lnRef idx="0">
              <a:schemeClr val="lt2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15" name="Rectangle 14" descr="Devil Face with Solid Fill">
              <a:extLst>
                <a:ext uri="{FF2B5EF4-FFF2-40B4-BE49-F238E27FC236}">
                  <a16:creationId xmlns:a16="http://schemas.microsoft.com/office/drawing/2014/main" id="{47E0AE09-8E3A-9193-F674-F49A58BB1DD5}"/>
                </a:ext>
              </a:extLst>
            </p:cNvPr>
            <p:cNvSpPr/>
            <p:nvPr/>
          </p:nvSpPr>
          <p:spPr>
            <a:xfrm>
              <a:off x="5628945" y="3338154"/>
              <a:ext cx="626923" cy="626923"/>
            </a:xfrm>
            <a:prstGeom prst="rect">
              <a:avLst/>
            </a:prstGeom>
            <a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1D73DC4-91F5-B8F3-9D1A-4ACB8F55FA1B}"/>
                </a:ext>
              </a:extLst>
            </p:cNvPr>
            <p:cNvSpPr/>
            <p:nvPr/>
          </p:nvSpPr>
          <p:spPr>
            <a:xfrm>
              <a:off x="5046032" y="4538265"/>
              <a:ext cx="1791210" cy="895605"/>
            </a:xfrm>
            <a:custGeom>
              <a:avLst/>
              <a:gdLst>
                <a:gd name="connsiteX0" fmla="*/ 0 w 1791210"/>
                <a:gd name="connsiteY0" fmla="*/ 0 h 895605"/>
                <a:gd name="connsiteX1" fmla="*/ 1791210 w 1791210"/>
                <a:gd name="connsiteY1" fmla="*/ 0 h 895605"/>
                <a:gd name="connsiteX2" fmla="*/ 1791210 w 1791210"/>
                <a:gd name="connsiteY2" fmla="*/ 895605 h 895605"/>
                <a:gd name="connsiteX3" fmla="*/ 0 w 1791210"/>
                <a:gd name="connsiteY3" fmla="*/ 895605 h 895605"/>
                <a:gd name="connsiteX4" fmla="*/ 0 w 1791210"/>
                <a:gd name="connsiteY4" fmla="*/ 0 h 895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1210" h="895605">
                  <a:moveTo>
                    <a:pt x="0" y="0"/>
                  </a:moveTo>
                  <a:lnTo>
                    <a:pt x="1791210" y="0"/>
                  </a:lnTo>
                  <a:lnTo>
                    <a:pt x="1791210" y="895605"/>
                  </a:lnTo>
                  <a:lnTo>
                    <a:pt x="0" y="89560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2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dk2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en-US" sz="1600" b="1" kern="1200" cap="none" baseline="0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  <a:t>The Impact</a:t>
              </a:r>
              <a:br>
                <a:rPr lang="en-US" sz="1600" b="1" kern="1200" cap="none" baseline="0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</a:br>
              <a:r>
                <a:rPr lang="en-US" sz="1600" kern="1200" cap="none" baseline="0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  <a:t>What does this mean for jobs, for art, </a:t>
              </a:r>
              <a:br>
                <a:rPr lang="en-US" sz="1600" kern="1200" cap="none" baseline="0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</a:br>
              <a:r>
                <a:rPr lang="en-US" sz="1600" kern="1200" cap="none" baseline="0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  <a:t>for society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098609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/>
          <p:cNvSpPr/>
          <p:nvPr/>
        </p:nvSpPr>
        <p:spPr>
          <a:xfrm>
            <a:off x="0" y="6645457"/>
            <a:ext cx="12192000" cy="219623"/>
          </a:xfrm>
          <a:prstGeom prst="rect">
            <a:avLst/>
          </a:prstGeom>
          <a:solidFill>
            <a:srgbClr val="0079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1983" y="2327857"/>
            <a:ext cx="3855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OCEAN IS CRUCIAL TO THE CARBON CYCLE, AND REGULATES OUR WEATHER AND CLIMATE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81964" y="1376676"/>
            <a:ext cx="3425244" cy="1588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>
                <a:ln>
                  <a:noFill/>
                </a:ln>
                <a:solidFill>
                  <a:srgbClr val="71D0C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>
                <a:ln>
                  <a:noFill/>
                </a:ln>
                <a:solidFill>
                  <a:srgbClr val="71D0C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HALF</a:t>
            </a:r>
            <a:endParaRPr kumimoji="0" lang="en-GB" sz="3200" b="0" i="0" u="none" strike="noStrike" kern="1200" cap="none" spc="0" normalizeH="0" baseline="0" noProof="0">
              <a:ln>
                <a:noFill/>
              </a:ln>
              <a:solidFill>
                <a:srgbClr val="71D0C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3674" y="63736"/>
            <a:ext cx="1698326" cy="1473075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1059054" y="950391"/>
            <a:ext cx="3855309" cy="1323439"/>
            <a:chOff x="421341" y="1485039"/>
            <a:chExt cx="3855309" cy="1323439"/>
          </a:xfrm>
        </p:grpSpPr>
        <p:sp>
          <p:nvSpPr>
            <p:cNvPr id="5" name="TextBox 4"/>
            <p:cNvSpPr txBox="1"/>
            <p:nvPr/>
          </p:nvSpPr>
          <p:spPr>
            <a:xfrm>
              <a:off x="2317256" y="1685093"/>
              <a:ext cx="195939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OF </a:t>
              </a:r>
              <a:r>
                <a:rPr kumimoji="0" lang="en-GB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ALL LIFE </a:t>
              </a:r>
              <a:r>
                <a: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ON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EARTH DWELLS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 THE OCEAN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21341" y="1485039"/>
              <a:ext cx="2204450" cy="132343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0" b="1" i="0" u="none" strike="noStrike" kern="1200" cap="none" spc="0" normalizeH="0" baseline="0" noProof="0">
                  <a:ln>
                    <a:noFill/>
                  </a:ln>
                  <a:solidFill>
                    <a:srgbClr val="71D0C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80% 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6039796" y="4906282"/>
            <a:ext cx="3641898" cy="1509668"/>
            <a:chOff x="6018896" y="4053846"/>
            <a:chExt cx="3641898" cy="1509668"/>
          </a:xfrm>
        </p:grpSpPr>
        <p:sp>
          <p:nvSpPr>
            <p:cNvPr id="18" name="Rectangle 17"/>
            <p:cNvSpPr/>
            <p:nvPr/>
          </p:nvSpPr>
          <p:spPr>
            <a:xfrm>
              <a:off x="6095999" y="4053846"/>
              <a:ext cx="282884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AND THE LIVELIHOOD OF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959054" y="4406399"/>
              <a:ext cx="1701740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OF THE WORLDS POPULATION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6018896" y="4163131"/>
              <a:ext cx="2332690" cy="14003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500" b="1" i="0" u="none" strike="noStrike" kern="1200" cap="none" spc="0" normalizeH="0" baseline="0" noProof="0">
                  <a:ln>
                    <a:noFill/>
                  </a:ln>
                  <a:solidFill>
                    <a:srgbClr val="00798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12%</a:t>
              </a:r>
              <a:r>
                <a:rPr kumimoji="0" lang="en-GB" sz="85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</a:p>
          </p:txBody>
        </p:sp>
      </p:grpSp>
      <p:cxnSp>
        <p:nvCxnSpPr>
          <p:cNvPr id="26" name="Straight Connector 25"/>
          <p:cNvCxnSpPr/>
          <p:nvPr/>
        </p:nvCxnSpPr>
        <p:spPr>
          <a:xfrm>
            <a:off x="6183605" y="4754269"/>
            <a:ext cx="3973646" cy="0"/>
          </a:xfrm>
          <a:prstGeom prst="line">
            <a:avLst/>
          </a:prstGeom>
          <a:ln w="28575">
            <a:solidFill>
              <a:srgbClr val="0079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5708"/>
          <a:stretch/>
        </p:blipFill>
        <p:spPr>
          <a:xfrm>
            <a:off x="9613558" y="5736638"/>
            <a:ext cx="2065412" cy="1121361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5980672" y="3101581"/>
            <a:ext cx="4246693" cy="1862048"/>
            <a:chOff x="7190734" y="1334281"/>
            <a:chExt cx="4246693" cy="1862048"/>
          </a:xfrm>
        </p:grpSpPr>
        <p:grpSp>
          <p:nvGrpSpPr>
            <p:cNvPr id="25" name="Group 24"/>
            <p:cNvGrpSpPr/>
            <p:nvPr/>
          </p:nvGrpSpPr>
          <p:grpSpPr>
            <a:xfrm>
              <a:off x="7190734" y="1334281"/>
              <a:ext cx="4246693" cy="1862048"/>
              <a:chOff x="8068802" y="1223696"/>
              <a:chExt cx="4246693" cy="1862048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8068802" y="1239304"/>
                <a:ext cx="424669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THE OCEAN PROVIDES FOOD SECURITY FOR</a:t>
                </a:r>
              </a:p>
            </p:txBody>
          </p:sp>
          <p:grpSp>
            <p:nvGrpSpPr>
              <p:cNvPr id="21" name="Group 20"/>
              <p:cNvGrpSpPr/>
              <p:nvPr/>
            </p:nvGrpSpPr>
            <p:grpSpPr>
              <a:xfrm>
                <a:off x="8147983" y="1223696"/>
                <a:ext cx="3746477" cy="1862048"/>
                <a:chOff x="5709583" y="1569694"/>
                <a:chExt cx="3746477" cy="1862048"/>
              </a:xfrm>
            </p:grpSpPr>
            <p:sp>
              <p:nvSpPr>
                <p:cNvPr id="19" name="Rectangle 18"/>
                <p:cNvSpPr/>
                <p:nvPr/>
              </p:nvSpPr>
              <p:spPr>
                <a:xfrm>
                  <a:off x="6551505" y="1865343"/>
                  <a:ext cx="2904555" cy="132343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40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26A19C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BILLION PEOPLE</a:t>
                  </a:r>
                </a:p>
              </p:txBody>
            </p:sp>
            <p:sp>
              <p:nvSpPr>
                <p:cNvPr id="20" name="Rectangle 19"/>
                <p:cNvSpPr/>
                <p:nvPr/>
              </p:nvSpPr>
              <p:spPr>
                <a:xfrm>
                  <a:off x="5709583" y="1569694"/>
                  <a:ext cx="931665" cy="186204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15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26A19C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3</a:t>
                  </a:r>
                </a:p>
              </p:txBody>
            </p:sp>
          </p:grpSp>
        </p:grp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95885" y="1767270"/>
              <a:ext cx="1050071" cy="1050071"/>
            </a:xfrm>
            <a:prstGeom prst="rect">
              <a:avLst/>
            </a:prstGeom>
          </p:spPr>
        </p:pic>
      </p:grpSp>
      <p:cxnSp>
        <p:nvCxnSpPr>
          <p:cNvPr id="35" name="Straight Connector 34"/>
          <p:cNvCxnSpPr/>
          <p:nvPr/>
        </p:nvCxnSpPr>
        <p:spPr>
          <a:xfrm>
            <a:off x="1162844" y="2073775"/>
            <a:ext cx="3396080" cy="0"/>
          </a:xfrm>
          <a:prstGeom prst="line">
            <a:avLst/>
          </a:prstGeom>
          <a:ln w="28575">
            <a:solidFill>
              <a:srgbClr val="26A1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1162844" y="1109948"/>
            <a:ext cx="3396080" cy="0"/>
          </a:xfrm>
          <a:prstGeom prst="line">
            <a:avLst/>
          </a:prstGeom>
          <a:ln w="28575">
            <a:solidFill>
              <a:srgbClr val="71D0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5977304" y="1050469"/>
            <a:ext cx="2402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OCEAN PRODUCES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6183605" y="2987258"/>
            <a:ext cx="3973646" cy="0"/>
          </a:xfrm>
          <a:prstGeom prst="line">
            <a:avLst/>
          </a:prstGeom>
          <a:ln w="28575">
            <a:solidFill>
              <a:srgbClr val="26A1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1059054" y="5780093"/>
            <a:ext cx="3499870" cy="0"/>
          </a:xfrm>
          <a:prstGeom prst="line">
            <a:avLst/>
          </a:prstGeom>
          <a:ln w="28575">
            <a:solidFill>
              <a:srgbClr val="0079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H="1">
            <a:off x="2" y="604060"/>
            <a:ext cx="1015724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0" y="80840"/>
            <a:ext cx="89878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dirty="0">
                <a:solidFill>
                  <a:prstClr val="black"/>
                </a:solidFill>
                <a:latin typeface="Calibri" panose="020F0502020204030204"/>
              </a:rPr>
              <a:t>Illegal Fishing is threatening our oceans</a:t>
            </a:r>
            <a:endParaRPr kumimoji="0" lang="en-GB" sz="2800" b="1" i="0" u="none" strike="noStrike" kern="1200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47A35C9-9ADF-44E5-B483-C5C9111926FE}"/>
              </a:ext>
            </a:extLst>
          </p:cNvPr>
          <p:cNvGrpSpPr/>
          <p:nvPr/>
        </p:nvGrpSpPr>
        <p:grpSpPr>
          <a:xfrm>
            <a:off x="1561611" y="3301855"/>
            <a:ext cx="2344081" cy="2221455"/>
            <a:chOff x="1816930" y="2175322"/>
            <a:chExt cx="2344081" cy="2221455"/>
          </a:xfrm>
        </p:grpSpPr>
        <p:pic>
          <p:nvPicPr>
            <p:cNvPr id="1032" name="Picture 8">
              <a:extLst>
                <a:ext uri="{FF2B5EF4-FFF2-40B4-BE49-F238E27FC236}">
                  <a16:creationId xmlns:a16="http://schemas.microsoft.com/office/drawing/2014/main" id="{CDB1224B-5248-41EF-96E7-AAE5084DDC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726832" y="3741201"/>
              <a:ext cx="655576" cy="6555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Wave Svg Png Icon Free Download (#499557) - OnlineWebFonts.COM">
              <a:extLst>
                <a:ext uri="{FF2B5EF4-FFF2-40B4-BE49-F238E27FC236}">
                  <a16:creationId xmlns:a16="http://schemas.microsoft.com/office/drawing/2014/main" id="{4B9C533C-7C3E-4A2D-82B4-67E2D578F2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8859" y="2691339"/>
              <a:ext cx="1202772" cy="12027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Arrow: Curved Left 2">
              <a:extLst>
                <a:ext uri="{FF2B5EF4-FFF2-40B4-BE49-F238E27FC236}">
                  <a16:creationId xmlns:a16="http://schemas.microsoft.com/office/drawing/2014/main" id="{314916E5-7334-4D98-9F12-591479054DBF}"/>
                </a:ext>
              </a:extLst>
            </p:cNvPr>
            <p:cNvSpPr/>
            <p:nvPr/>
          </p:nvSpPr>
          <p:spPr>
            <a:xfrm>
              <a:off x="3411972" y="2378472"/>
              <a:ext cx="749039" cy="1887502"/>
            </a:xfrm>
            <a:prstGeom prst="curvedLef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Arrow: Curved Left 3">
              <a:extLst>
                <a:ext uri="{FF2B5EF4-FFF2-40B4-BE49-F238E27FC236}">
                  <a16:creationId xmlns:a16="http://schemas.microsoft.com/office/drawing/2014/main" id="{343EE659-DA96-4D67-B2FC-42532696F276}"/>
                </a:ext>
              </a:extLst>
            </p:cNvPr>
            <p:cNvSpPr/>
            <p:nvPr/>
          </p:nvSpPr>
          <p:spPr>
            <a:xfrm rot="10800000">
              <a:off x="1816930" y="2313101"/>
              <a:ext cx="843592" cy="1887524"/>
            </a:xfrm>
            <a:prstGeom prst="curvedLef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030" name="Picture 6">
              <a:extLst>
                <a:ext uri="{FF2B5EF4-FFF2-40B4-BE49-F238E27FC236}">
                  <a16:creationId xmlns:a16="http://schemas.microsoft.com/office/drawing/2014/main" id="{56818D13-2D04-4032-A8A3-435A239F579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3088" y="2175322"/>
              <a:ext cx="631923" cy="631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4" name="Picture 10" descr="Oxygen Cylinder Icons - Download Free Vector Icons | Noun Project">
            <a:extLst>
              <a:ext uri="{FF2B5EF4-FFF2-40B4-BE49-F238E27FC236}">
                <a16:creationId xmlns:a16="http://schemas.microsoft.com/office/drawing/2014/main" id="{A9C064F7-894F-4232-A794-747D7D3AB7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0375" y="1448263"/>
            <a:ext cx="1207910" cy="1207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92B76E9-AE68-4982-97F0-B1E98FDB2F8B}"/>
              </a:ext>
            </a:extLst>
          </p:cNvPr>
          <p:cNvSpPr/>
          <p:nvPr/>
        </p:nvSpPr>
        <p:spPr>
          <a:xfrm>
            <a:off x="8560825" y="2196305"/>
            <a:ext cx="16943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 THE OXYGEN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 BREATHE</a:t>
            </a:r>
          </a:p>
        </p:txBody>
      </p:sp>
    </p:spTree>
    <p:extLst>
      <p:ext uri="{BB962C8B-B14F-4D97-AF65-F5344CB8AC3E}">
        <p14:creationId xmlns:p14="http://schemas.microsoft.com/office/powerpoint/2010/main" val="7564363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604BB57-5F69-42FD-81C3-7F4DDA97F10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779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9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437892-0C17-FDAA-778A-DC0EFFDCA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en-US" sz="4000"/>
              <a:t>Agenda</a:t>
            </a:r>
          </a:p>
        </p:txBody>
      </p:sp>
      <p:pic>
        <p:nvPicPr>
          <p:cNvPr id="8" name="Picture 5">
            <a:extLst>
              <a:ext uri="{FF2B5EF4-FFF2-40B4-BE49-F238E27FC236}">
                <a16:creationId xmlns:a16="http://schemas.microsoft.com/office/drawing/2014/main" id="{FD76118B-5829-0417-2B37-46B01633EC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139" r="30181"/>
          <a:stretch/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DAE4FE24-C943-D579-FBF9-C983D6AFEAAA}"/>
              </a:ext>
            </a:extLst>
          </p:cNvPr>
          <p:cNvGrpSpPr/>
          <p:nvPr/>
        </p:nvGrpSpPr>
        <p:grpSpPr>
          <a:xfrm>
            <a:off x="836686" y="3105296"/>
            <a:ext cx="6000556" cy="2328574"/>
            <a:chOff x="836686" y="3105296"/>
            <a:chExt cx="6000556" cy="2328574"/>
          </a:xfrm>
        </p:grpSpPr>
        <p:sp>
          <p:nvSpPr>
            <p:cNvPr id="5" name="Rectangle: Diagonal Corners Rounded 4">
              <a:extLst>
                <a:ext uri="{FF2B5EF4-FFF2-40B4-BE49-F238E27FC236}">
                  <a16:creationId xmlns:a16="http://schemas.microsoft.com/office/drawing/2014/main" id="{D204DC0F-3199-1214-8C27-19D0E7D88660}"/>
                </a:ext>
              </a:extLst>
            </p:cNvPr>
            <p:cNvSpPr/>
            <p:nvPr/>
          </p:nvSpPr>
          <p:spPr>
            <a:xfrm>
              <a:off x="1186742" y="3105296"/>
              <a:ext cx="1092638" cy="1092638"/>
            </a:xfrm>
            <a:prstGeom prst="round2DiagRect">
              <a:avLst>
                <a:gd name="adj1" fmla="val 29727"/>
                <a:gd name="adj2" fmla="val 0"/>
              </a:avLst>
            </a:prstGeom>
          </p:spPr>
          <p:style>
            <a:lnRef idx="0">
              <a:schemeClr val="lt2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6" name="Rectangle 5" descr="Maze">
              <a:extLst>
                <a:ext uri="{FF2B5EF4-FFF2-40B4-BE49-F238E27FC236}">
                  <a16:creationId xmlns:a16="http://schemas.microsoft.com/office/drawing/2014/main" id="{277EDCD4-E59A-AB4A-FB7F-CA52C6430B50}"/>
                </a:ext>
              </a:extLst>
            </p:cNvPr>
            <p:cNvSpPr/>
            <p:nvPr/>
          </p:nvSpPr>
          <p:spPr>
            <a:xfrm>
              <a:off x="1419600" y="3338154"/>
              <a:ext cx="626923" cy="626923"/>
            </a:xfrm>
            <a:prstGeom prst="rect">
              <a:avLst/>
            </a:prstGeom>
            <a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1B7B05B-AB83-DFCC-0C76-C3B1C50B5CC3}"/>
                </a:ext>
              </a:extLst>
            </p:cNvPr>
            <p:cNvSpPr/>
            <p:nvPr/>
          </p:nvSpPr>
          <p:spPr>
            <a:xfrm>
              <a:off x="836686" y="4538265"/>
              <a:ext cx="1791210" cy="895605"/>
            </a:xfrm>
            <a:custGeom>
              <a:avLst/>
              <a:gdLst>
                <a:gd name="connsiteX0" fmla="*/ 0 w 1791210"/>
                <a:gd name="connsiteY0" fmla="*/ 0 h 895605"/>
                <a:gd name="connsiteX1" fmla="*/ 1791210 w 1791210"/>
                <a:gd name="connsiteY1" fmla="*/ 0 h 895605"/>
                <a:gd name="connsiteX2" fmla="*/ 1791210 w 1791210"/>
                <a:gd name="connsiteY2" fmla="*/ 895605 h 895605"/>
                <a:gd name="connsiteX3" fmla="*/ 0 w 1791210"/>
                <a:gd name="connsiteY3" fmla="*/ 895605 h 895605"/>
                <a:gd name="connsiteX4" fmla="*/ 0 w 1791210"/>
                <a:gd name="connsiteY4" fmla="*/ 0 h 895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1210" h="895605">
                  <a:moveTo>
                    <a:pt x="0" y="0"/>
                  </a:moveTo>
                  <a:lnTo>
                    <a:pt x="1791210" y="0"/>
                  </a:lnTo>
                  <a:lnTo>
                    <a:pt x="1791210" y="895605"/>
                  </a:lnTo>
                  <a:lnTo>
                    <a:pt x="0" y="89560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2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dk2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en-US" sz="1600" b="1" kern="1200" cap="none" baseline="0" dirty="0"/>
                <a:t>The Bad</a:t>
              </a:r>
              <a:br>
                <a:rPr lang="en-US" sz="1600" b="1" kern="1200" cap="none" baseline="0" dirty="0"/>
              </a:br>
              <a:r>
                <a:rPr lang="en-US" sz="1600" kern="1200" cap="none" baseline="0" dirty="0"/>
                <a:t>There is inherent bias in the data that underpins AI</a:t>
              </a:r>
            </a:p>
          </p:txBody>
        </p:sp>
        <p:sp>
          <p:nvSpPr>
            <p:cNvPr id="10" name="Rectangle: Diagonal Corners Rounded 9">
              <a:extLst>
                <a:ext uri="{FF2B5EF4-FFF2-40B4-BE49-F238E27FC236}">
                  <a16:creationId xmlns:a16="http://schemas.microsoft.com/office/drawing/2014/main" id="{95A9D4C5-883C-B069-0923-0196C1882AD9}"/>
                </a:ext>
              </a:extLst>
            </p:cNvPr>
            <p:cNvSpPr/>
            <p:nvPr/>
          </p:nvSpPr>
          <p:spPr>
            <a:xfrm>
              <a:off x="3291415" y="3105296"/>
              <a:ext cx="1092638" cy="1092638"/>
            </a:xfrm>
            <a:prstGeom prst="round2DiagRect">
              <a:avLst>
                <a:gd name="adj1" fmla="val 29727"/>
                <a:gd name="adj2" fmla="val 0"/>
              </a:avLst>
            </a:prstGeom>
            <a:solidFill>
              <a:srgbClr val="44546A">
                <a:alpha val="50196"/>
              </a:srgbClr>
            </a:solidFill>
          </p:spPr>
          <p:style>
            <a:lnRef idx="0">
              <a:schemeClr val="lt2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11" name="Rectangle 10" descr="Light Bulb and Gear">
              <a:extLst>
                <a:ext uri="{FF2B5EF4-FFF2-40B4-BE49-F238E27FC236}">
                  <a16:creationId xmlns:a16="http://schemas.microsoft.com/office/drawing/2014/main" id="{DBD9A07A-FDF5-EA08-15E7-17097035D310}"/>
                </a:ext>
              </a:extLst>
            </p:cNvPr>
            <p:cNvSpPr/>
            <p:nvPr/>
          </p:nvSpPr>
          <p:spPr>
            <a:xfrm>
              <a:off x="3524273" y="3338154"/>
              <a:ext cx="626923" cy="626923"/>
            </a:xfrm>
            <a:prstGeom prst="rect">
              <a:avLst/>
            </a:prstGeom>
            <a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BDC51BE-22FB-448B-D659-27BF1AE8A1CC}"/>
                </a:ext>
              </a:extLst>
            </p:cNvPr>
            <p:cNvSpPr/>
            <p:nvPr/>
          </p:nvSpPr>
          <p:spPr>
            <a:xfrm>
              <a:off x="2941359" y="4538265"/>
              <a:ext cx="1791210" cy="895605"/>
            </a:xfrm>
            <a:custGeom>
              <a:avLst/>
              <a:gdLst>
                <a:gd name="connsiteX0" fmla="*/ 0 w 1791210"/>
                <a:gd name="connsiteY0" fmla="*/ 0 h 895605"/>
                <a:gd name="connsiteX1" fmla="*/ 1791210 w 1791210"/>
                <a:gd name="connsiteY1" fmla="*/ 0 h 895605"/>
                <a:gd name="connsiteX2" fmla="*/ 1791210 w 1791210"/>
                <a:gd name="connsiteY2" fmla="*/ 895605 h 895605"/>
                <a:gd name="connsiteX3" fmla="*/ 0 w 1791210"/>
                <a:gd name="connsiteY3" fmla="*/ 895605 h 895605"/>
                <a:gd name="connsiteX4" fmla="*/ 0 w 1791210"/>
                <a:gd name="connsiteY4" fmla="*/ 0 h 895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1210" h="895605">
                  <a:moveTo>
                    <a:pt x="0" y="0"/>
                  </a:moveTo>
                  <a:lnTo>
                    <a:pt x="1791210" y="0"/>
                  </a:lnTo>
                  <a:lnTo>
                    <a:pt x="1791210" y="895605"/>
                  </a:lnTo>
                  <a:lnTo>
                    <a:pt x="0" y="89560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2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dk2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en-US" sz="1600" b="1" kern="1200" cap="none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  <a:t>The Good </a:t>
              </a:r>
              <a:br>
                <a:rPr lang="en-US" sz="1600" b="1" kern="1200" cap="none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</a:br>
              <a:r>
                <a:rPr lang="en-US" sz="1600" kern="1200" cap="none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  <a:t>AI provides a path for addressing extremely difficult problems</a:t>
              </a:r>
            </a:p>
          </p:txBody>
        </p:sp>
        <p:sp>
          <p:nvSpPr>
            <p:cNvPr id="14" name="Rectangle: Diagonal Corners Rounded 13">
              <a:extLst>
                <a:ext uri="{FF2B5EF4-FFF2-40B4-BE49-F238E27FC236}">
                  <a16:creationId xmlns:a16="http://schemas.microsoft.com/office/drawing/2014/main" id="{959062AC-FDE5-AE99-CDE1-F4ABF6A06073}"/>
                </a:ext>
              </a:extLst>
            </p:cNvPr>
            <p:cNvSpPr/>
            <p:nvPr/>
          </p:nvSpPr>
          <p:spPr>
            <a:xfrm>
              <a:off x="5396088" y="3105296"/>
              <a:ext cx="1092638" cy="1092638"/>
            </a:xfrm>
            <a:prstGeom prst="round2DiagRect">
              <a:avLst>
                <a:gd name="adj1" fmla="val 29727"/>
                <a:gd name="adj2" fmla="val 0"/>
              </a:avLst>
            </a:prstGeom>
            <a:solidFill>
              <a:srgbClr val="44546A">
                <a:alpha val="50196"/>
              </a:srgbClr>
            </a:solidFill>
          </p:spPr>
          <p:style>
            <a:lnRef idx="0">
              <a:schemeClr val="lt2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15" name="Rectangle 14" descr="Devil Face with Solid Fill">
              <a:extLst>
                <a:ext uri="{FF2B5EF4-FFF2-40B4-BE49-F238E27FC236}">
                  <a16:creationId xmlns:a16="http://schemas.microsoft.com/office/drawing/2014/main" id="{47E0AE09-8E3A-9193-F674-F49A58BB1DD5}"/>
                </a:ext>
              </a:extLst>
            </p:cNvPr>
            <p:cNvSpPr/>
            <p:nvPr/>
          </p:nvSpPr>
          <p:spPr>
            <a:xfrm>
              <a:off x="5628945" y="3338154"/>
              <a:ext cx="626923" cy="626923"/>
            </a:xfrm>
            <a:prstGeom prst="rect">
              <a:avLst/>
            </a:prstGeom>
            <a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1D73DC4-91F5-B8F3-9D1A-4ACB8F55FA1B}"/>
                </a:ext>
              </a:extLst>
            </p:cNvPr>
            <p:cNvSpPr/>
            <p:nvPr/>
          </p:nvSpPr>
          <p:spPr>
            <a:xfrm>
              <a:off x="5046032" y="4538265"/>
              <a:ext cx="1791210" cy="895605"/>
            </a:xfrm>
            <a:custGeom>
              <a:avLst/>
              <a:gdLst>
                <a:gd name="connsiteX0" fmla="*/ 0 w 1791210"/>
                <a:gd name="connsiteY0" fmla="*/ 0 h 895605"/>
                <a:gd name="connsiteX1" fmla="*/ 1791210 w 1791210"/>
                <a:gd name="connsiteY1" fmla="*/ 0 h 895605"/>
                <a:gd name="connsiteX2" fmla="*/ 1791210 w 1791210"/>
                <a:gd name="connsiteY2" fmla="*/ 895605 h 895605"/>
                <a:gd name="connsiteX3" fmla="*/ 0 w 1791210"/>
                <a:gd name="connsiteY3" fmla="*/ 895605 h 895605"/>
                <a:gd name="connsiteX4" fmla="*/ 0 w 1791210"/>
                <a:gd name="connsiteY4" fmla="*/ 0 h 895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1210" h="895605">
                  <a:moveTo>
                    <a:pt x="0" y="0"/>
                  </a:moveTo>
                  <a:lnTo>
                    <a:pt x="1791210" y="0"/>
                  </a:lnTo>
                  <a:lnTo>
                    <a:pt x="1791210" y="895605"/>
                  </a:lnTo>
                  <a:lnTo>
                    <a:pt x="0" y="89560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2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dk2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en-US" sz="1600" b="1" kern="1200" cap="none" baseline="0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  <a:t>The Impact</a:t>
              </a:r>
              <a:br>
                <a:rPr lang="en-US" sz="1600" b="1" kern="1200" cap="none" baseline="0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</a:br>
              <a:r>
                <a:rPr lang="en-US" sz="1600" kern="1200" cap="none" baseline="0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  <a:t>What does this mean for jobs, for art, </a:t>
              </a:r>
              <a:br>
                <a:rPr lang="en-US" sz="1600" kern="1200" cap="none" baseline="0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</a:br>
              <a:r>
                <a:rPr lang="en-US" sz="1600" kern="1200" cap="none" baseline="0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  <a:t>for society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922033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/>
          <p:cNvSpPr/>
          <p:nvPr/>
        </p:nvSpPr>
        <p:spPr>
          <a:xfrm>
            <a:off x="0" y="6638377"/>
            <a:ext cx="12192000" cy="219623"/>
          </a:xfrm>
          <a:prstGeom prst="rect">
            <a:avLst/>
          </a:prstGeom>
          <a:solidFill>
            <a:srgbClr val="0079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3674" y="63736"/>
            <a:ext cx="1698326" cy="1473075"/>
          </a:xfrm>
          <a:prstGeom prst="rect">
            <a:avLst/>
          </a:prstGeom>
        </p:spPr>
      </p:pic>
      <p:sp>
        <p:nvSpPr>
          <p:cNvPr id="50" name="Rectangle 49"/>
          <p:cNvSpPr/>
          <p:nvPr/>
        </p:nvSpPr>
        <p:spPr>
          <a:xfrm>
            <a:off x="0" y="76486"/>
            <a:ext cx="103673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</a:t>
            </a:r>
            <a:r>
              <a:rPr kumimoji="0" lang="en-GB" sz="2800" b="0" i="0" u="none" strike="noStrike" kern="1200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OceanMind</a:t>
            </a:r>
            <a:r>
              <a:rPr kumimoji="0" lang="en-GB" sz="2800" b="0" i="0" u="none" strike="noStrike" kern="1200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Works</a:t>
            </a:r>
            <a:endParaRPr kumimoji="0" lang="en-GB" sz="2800" b="1" i="0" u="none" strike="noStrike" kern="1200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6" name="Straight Connector 55"/>
          <p:cNvCxnSpPr/>
          <p:nvPr/>
        </p:nvCxnSpPr>
        <p:spPr>
          <a:xfrm flipH="1">
            <a:off x="2" y="604060"/>
            <a:ext cx="1015724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C6FB2E9A-2582-49DB-A6F6-7A239A0C38D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129" y="2995866"/>
            <a:ext cx="1247890" cy="1247890"/>
          </a:xfrm>
          <a:prstGeom prst="rect">
            <a:avLst/>
          </a:prstGeom>
        </p:spPr>
      </p:pic>
      <p:pic>
        <p:nvPicPr>
          <p:cNvPr id="1026" name="Picture 2" descr="Image result for icon identity">
            <a:extLst>
              <a:ext uri="{FF2B5EF4-FFF2-40B4-BE49-F238E27FC236}">
                <a16:creationId xmlns:a16="http://schemas.microsoft.com/office/drawing/2014/main" id="{FC1FF610-30F1-4365-87D4-0440E9FE19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8019" y="1932744"/>
            <a:ext cx="1016207" cy="732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Image result for icon regulations">
            <a:extLst>
              <a:ext uri="{FF2B5EF4-FFF2-40B4-BE49-F238E27FC236}">
                <a16:creationId xmlns:a16="http://schemas.microsoft.com/office/drawing/2014/main" id="{D0B0E3DA-54D2-411F-B559-D47A8B7F9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63833" y="4603452"/>
            <a:ext cx="1247894" cy="124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Image result for icon satellite">
            <a:extLst>
              <a:ext uri="{FF2B5EF4-FFF2-40B4-BE49-F238E27FC236}">
                <a16:creationId xmlns:a16="http://schemas.microsoft.com/office/drawing/2014/main" id="{F88E1F2B-C859-4004-8A94-1557CE54E8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04385" y="820627"/>
            <a:ext cx="1138799" cy="1138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Image result for icon analyst">
            <a:extLst>
              <a:ext uri="{FF2B5EF4-FFF2-40B4-BE49-F238E27FC236}">
                <a16:creationId xmlns:a16="http://schemas.microsoft.com/office/drawing/2014/main" id="{58964437-AEF9-42F0-9283-A0A15D53EC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4100" y="2609895"/>
            <a:ext cx="1684317" cy="1642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Image result for icon buyer">
            <a:extLst>
              <a:ext uri="{FF2B5EF4-FFF2-40B4-BE49-F238E27FC236}">
                <a16:creationId xmlns:a16="http://schemas.microsoft.com/office/drawing/2014/main" id="{BE21D054-AA62-4F7D-8702-7C674025C6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11525" y="4647119"/>
            <a:ext cx="1396048" cy="1396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Image result for icon fish">
            <a:extLst>
              <a:ext uri="{FF2B5EF4-FFF2-40B4-BE49-F238E27FC236}">
                <a16:creationId xmlns:a16="http://schemas.microsoft.com/office/drawing/2014/main" id="{2E7EA65B-BBD8-4292-9553-74EAC4930B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17874" y="5480347"/>
            <a:ext cx="462904" cy="462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Image result for icon police">
            <a:extLst>
              <a:ext uri="{FF2B5EF4-FFF2-40B4-BE49-F238E27FC236}">
                <a16:creationId xmlns:a16="http://schemas.microsoft.com/office/drawing/2014/main" id="{9FFC6B35-93A4-4783-AD6C-E4C31E113D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44945" y="1961398"/>
            <a:ext cx="1296995" cy="1296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69039514-0ED7-4351-B5BD-9F3F06672F4D}"/>
              </a:ext>
            </a:extLst>
          </p:cNvPr>
          <p:cNvSpPr/>
          <p:nvPr/>
        </p:nvSpPr>
        <p:spPr>
          <a:xfrm>
            <a:off x="4282606" y="3217082"/>
            <a:ext cx="1632787" cy="45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6" name="Connector: Elbow 35">
            <a:extLst>
              <a:ext uri="{FF2B5EF4-FFF2-40B4-BE49-F238E27FC236}">
                <a16:creationId xmlns:a16="http://schemas.microsoft.com/office/drawing/2014/main" id="{5629D26C-DF2B-4070-9681-BE488DF33B89}"/>
              </a:ext>
            </a:extLst>
          </p:cNvPr>
          <p:cNvCxnSpPr>
            <a:cxnSpLocks/>
            <a:stCxn id="3" idx="2"/>
            <a:endCxn id="25" idx="1"/>
          </p:cNvCxnSpPr>
          <p:nvPr/>
        </p:nvCxnSpPr>
        <p:spPr>
          <a:xfrm rot="16200000" flipH="1">
            <a:off x="3187937" y="2145273"/>
            <a:ext cx="1280516" cy="908821"/>
          </a:xfrm>
          <a:prstGeom prst="bentConnector2">
            <a:avLst/>
          </a:prstGeom>
          <a:ln>
            <a:headEnd type="none" w="med" len="med"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7" name="Rectangle 56">
            <a:extLst>
              <a:ext uri="{FF2B5EF4-FFF2-40B4-BE49-F238E27FC236}">
                <a16:creationId xmlns:a16="http://schemas.microsoft.com/office/drawing/2014/main" id="{D9BB1D7C-95D0-48C0-8012-1981025F40F6}"/>
              </a:ext>
            </a:extLst>
          </p:cNvPr>
          <p:cNvSpPr/>
          <p:nvPr/>
        </p:nvSpPr>
        <p:spPr>
          <a:xfrm>
            <a:off x="4282605" y="3406140"/>
            <a:ext cx="1785015" cy="45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67C5CD1A-0861-4FCF-B0BB-035CEFDD3F65}"/>
              </a:ext>
            </a:extLst>
          </p:cNvPr>
          <p:cNvSpPr/>
          <p:nvPr/>
        </p:nvSpPr>
        <p:spPr>
          <a:xfrm>
            <a:off x="4282604" y="3595197"/>
            <a:ext cx="1785015" cy="45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DBA54B15-9827-4069-826C-9ED20736F356}"/>
              </a:ext>
            </a:extLst>
          </p:cNvPr>
          <p:cNvSpPr/>
          <p:nvPr/>
        </p:nvSpPr>
        <p:spPr>
          <a:xfrm>
            <a:off x="4282603" y="3784959"/>
            <a:ext cx="1785015" cy="45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A3DF58F3-4818-4364-80C7-3FE6AD864924}"/>
              </a:ext>
            </a:extLst>
          </p:cNvPr>
          <p:cNvSpPr/>
          <p:nvPr/>
        </p:nvSpPr>
        <p:spPr>
          <a:xfrm>
            <a:off x="4282602" y="3973312"/>
            <a:ext cx="1632791" cy="536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9" name="Connector: Elbow 38">
            <a:extLst>
              <a:ext uri="{FF2B5EF4-FFF2-40B4-BE49-F238E27FC236}">
                <a16:creationId xmlns:a16="http://schemas.microsoft.com/office/drawing/2014/main" id="{EFA16D04-E3B1-458F-8DA3-895B87561F68}"/>
              </a:ext>
            </a:extLst>
          </p:cNvPr>
          <p:cNvCxnSpPr>
            <a:stCxn id="1026" idx="2"/>
            <a:endCxn id="57" idx="1"/>
          </p:cNvCxnSpPr>
          <p:nvPr/>
        </p:nvCxnSpPr>
        <p:spPr>
          <a:xfrm rot="16200000" flipH="1">
            <a:off x="2852278" y="1998673"/>
            <a:ext cx="764172" cy="2096482"/>
          </a:xfrm>
          <a:prstGeom prst="bentConnector2">
            <a:avLst/>
          </a:prstGeom>
          <a:ln>
            <a:headEnd type="none" w="med" len="med"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9D9F5DCB-A5A2-4CD4-98EE-E2CF8233237F}"/>
              </a:ext>
            </a:extLst>
          </p:cNvPr>
          <p:cNvCxnSpPr>
            <a:stCxn id="24" idx="3"/>
            <a:endCxn id="58" idx="1"/>
          </p:cNvCxnSpPr>
          <p:nvPr/>
        </p:nvCxnSpPr>
        <p:spPr>
          <a:xfrm flipV="1">
            <a:off x="1948019" y="3618057"/>
            <a:ext cx="2334585" cy="1754"/>
          </a:xfrm>
          <a:prstGeom prst="line">
            <a:avLst/>
          </a:prstGeom>
          <a:ln>
            <a:headEnd type="none" w="med" len="med"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Connector: Elbow 42">
            <a:extLst>
              <a:ext uri="{FF2B5EF4-FFF2-40B4-BE49-F238E27FC236}">
                <a16:creationId xmlns:a16="http://schemas.microsoft.com/office/drawing/2014/main" id="{D5A04601-3038-4F40-930E-DD0419A8A813}"/>
              </a:ext>
            </a:extLst>
          </p:cNvPr>
          <p:cNvCxnSpPr>
            <a:stCxn id="2" idx="0"/>
            <a:endCxn id="59" idx="1"/>
          </p:cNvCxnSpPr>
          <p:nvPr/>
        </p:nvCxnSpPr>
        <p:spPr>
          <a:xfrm rot="5400000" flipH="1" flipV="1">
            <a:off x="2787375" y="3108225"/>
            <a:ext cx="795633" cy="2194823"/>
          </a:xfrm>
          <a:prstGeom prst="bentConnector2">
            <a:avLst/>
          </a:prstGeom>
          <a:ln>
            <a:headEnd type="none" w="med" len="med"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Connector: Elbow 44">
            <a:extLst>
              <a:ext uri="{FF2B5EF4-FFF2-40B4-BE49-F238E27FC236}">
                <a16:creationId xmlns:a16="http://schemas.microsoft.com/office/drawing/2014/main" id="{B66C075A-2C26-4425-9AAF-341CA37B0B76}"/>
              </a:ext>
            </a:extLst>
          </p:cNvPr>
          <p:cNvCxnSpPr>
            <a:cxnSpLocks/>
            <a:stCxn id="1034" idx="0"/>
            <a:endCxn id="60" idx="1"/>
          </p:cNvCxnSpPr>
          <p:nvPr/>
        </p:nvCxnSpPr>
        <p:spPr>
          <a:xfrm rot="5400000" flipH="1" flipV="1">
            <a:off x="3290293" y="4290704"/>
            <a:ext cx="1282869" cy="701749"/>
          </a:xfrm>
          <a:prstGeom prst="bentConnector2">
            <a:avLst/>
          </a:prstGeom>
          <a:ln>
            <a:headEnd type="none" w="med" len="med"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1" name="Arrow: Right 50">
            <a:extLst>
              <a:ext uri="{FF2B5EF4-FFF2-40B4-BE49-F238E27FC236}">
                <a16:creationId xmlns:a16="http://schemas.microsoft.com/office/drawing/2014/main" id="{CF879EE9-4E16-41D9-8E83-66922AFEBA0B}"/>
              </a:ext>
            </a:extLst>
          </p:cNvPr>
          <p:cNvSpPr/>
          <p:nvPr/>
        </p:nvSpPr>
        <p:spPr>
          <a:xfrm>
            <a:off x="5915393" y="3489621"/>
            <a:ext cx="867012" cy="253178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DC0D32CC-B01E-4D15-9BAA-4D72468264BC}"/>
              </a:ext>
            </a:extLst>
          </p:cNvPr>
          <p:cNvSpPr/>
          <p:nvPr/>
        </p:nvSpPr>
        <p:spPr>
          <a:xfrm>
            <a:off x="9814917" y="2823732"/>
            <a:ext cx="1785015" cy="45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8FCC1439-2609-4567-9520-1B10ADA2212F}"/>
              </a:ext>
            </a:extLst>
          </p:cNvPr>
          <p:cNvSpPr/>
          <p:nvPr/>
        </p:nvSpPr>
        <p:spPr>
          <a:xfrm>
            <a:off x="10053473" y="4723126"/>
            <a:ext cx="1785015" cy="45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1" name="Connector: Elbow 70">
            <a:extLst>
              <a:ext uri="{FF2B5EF4-FFF2-40B4-BE49-F238E27FC236}">
                <a16:creationId xmlns:a16="http://schemas.microsoft.com/office/drawing/2014/main" id="{B7DBE6D9-9BCD-47DF-A981-AFC3C529EE89}"/>
              </a:ext>
            </a:extLst>
          </p:cNvPr>
          <p:cNvCxnSpPr>
            <a:cxnSpLocks/>
            <a:stCxn id="74" idx="3"/>
            <a:endCxn id="69" idx="1"/>
          </p:cNvCxnSpPr>
          <p:nvPr/>
        </p:nvCxnSpPr>
        <p:spPr>
          <a:xfrm flipV="1">
            <a:off x="8695965" y="2846592"/>
            <a:ext cx="1118952" cy="580674"/>
          </a:xfrm>
          <a:prstGeom prst="bentConnector3">
            <a:avLst>
              <a:gd name="adj1" fmla="val 50000"/>
            </a:avLst>
          </a:prstGeom>
          <a:ln>
            <a:headEnd type="none" w="med" len="med"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" name="Connector: Elbow 71">
            <a:extLst>
              <a:ext uri="{FF2B5EF4-FFF2-40B4-BE49-F238E27FC236}">
                <a16:creationId xmlns:a16="http://schemas.microsoft.com/office/drawing/2014/main" id="{AA56BF8A-7F28-4678-A395-20173436CDE0}"/>
              </a:ext>
            </a:extLst>
          </p:cNvPr>
          <p:cNvCxnSpPr>
            <a:cxnSpLocks/>
            <a:stCxn id="75" idx="3"/>
            <a:endCxn id="1042" idx="1"/>
          </p:cNvCxnSpPr>
          <p:nvPr/>
        </p:nvCxnSpPr>
        <p:spPr>
          <a:xfrm>
            <a:off x="8675863" y="3781624"/>
            <a:ext cx="735662" cy="1563519"/>
          </a:xfrm>
          <a:prstGeom prst="bentConnector3">
            <a:avLst>
              <a:gd name="adj1" fmla="val 50000"/>
            </a:avLst>
          </a:prstGeom>
          <a:ln>
            <a:headEnd type="none" w="med" len="med"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4" name="Rectangle 73">
            <a:extLst>
              <a:ext uri="{FF2B5EF4-FFF2-40B4-BE49-F238E27FC236}">
                <a16:creationId xmlns:a16="http://schemas.microsoft.com/office/drawing/2014/main" id="{2840BBCC-B3BA-49CA-BA1F-BBA53F83A59A}"/>
              </a:ext>
            </a:extLst>
          </p:cNvPr>
          <p:cNvSpPr/>
          <p:nvPr/>
        </p:nvSpPr>
        <p:spPr>
          <a:xfrm>
            <a:off x="6910950" y="3404406"/>
            <a:ext cx="1785015" cy="45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457C9655-F92A-4910-BEEB-0E60963B7D26}"/>
              </a:ext>
            </a:extLst>
          </p:cNvPr>
          <p:cNvSpPr/>
          <p:nvPr/>
        </p:nvSpPr>
        <p:spPr>
          <a:xfrm>
            <a:off x="6890848" y="3758764"/>
            <a:ext cx="1785015" cy="45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48" name="Picture 24" descr="Image result for icon computer charts">
            <a:extLst>
              <a:ext uri="{FF2B5EF4-FFF2-40B4-BE49-F238E27FC236}">
                <a16:creationId xmlns:a16="http://schemas.microsoft.com/office/drawing/2014/main" id="{44C76DA4-D18F-4CF4-8A89-C2D4C5F7F0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67760" y="888313"/>
            <a:ext cx="1296995" cy="1296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3" name="Connector: Elbow 82">
            <a:extLst>
              <a:ext uri="{FF2B5EF4-FFF2-40B4-BE49-F238E27FC236}">
                <a16:creationId xmlns:a16="http://schemas.microsoft.com/office/drawing/2014/main" id="{21181988-D4A4-443B-84EB-CDCCCBEB9031}"/>
              </a:ext>
            </a:extLst>
          </p:cNvPr>
          <p:cNvCxnSpPr>
            <a:cxnSpLocks/>
            <a:stCxn id="25" idx="3"/>
            <a:endCxn id="1048" idx="1"/>
          </p:cNvCxnSpPr>
          <p:nvPr/>
        </p:nvCxnSpPr>
        <p:spPr>
          <a:xfrm flipV="1">
            <a:off x="5915393" y="1536811"/>
            <a:ext cx="1152367" cy="1703131"/>
          </a:xfrm>
          <a:prstGeom prst="bentConnector3">
            <a:avLst>
              <a:gd name="adj1" fmla="val 50000"/>
            </a:avLst>
          </a:prstGeom>
          <a:ln>
            <a:headEnd type="none" w="med" len="med"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050" name="Picture 26" descr="Image result for icon traceability">
            <a:extLst>
              <a:ext uri="{FF2B5EF4-FFF2-40B4-BE49-F238E27FC236}">
                <a16:creationId xmlns:a16="http://schemas.microsoft.com/office/drawing/2014/main" id="{1EDF96D4-AB0D-4BA7-8841-8F15665982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54154" y="4993007"/>
            <a:ext cx="1120661" cy="1120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1" name="Connector: Elbow 90">
            <a:extLst>
              <a:ext uri="{FF2B5EF4-FFF2-40B4-BE49-F238E27FC236}">
                <a16:creationId xmlns:a16="http://schemas.microsoft.com/office/drawing/2014/main" id="{86F6F2A7-8804-4E20-823C-678224E880CD}"/>
              </a:ext>
            </a:extLst>
          </p:cNvPr>
          <p:cNvCxnSpPr>
            <a:cxnSpLocks/>
            <a:stCxn id="60" idx="3"/>
            <a:endCxn id="1050" idx="1"/>
          </p:cNvCxnSpPr>
          <p:nvPr/>
        </p:nvCxnSpPr>
        <p:spPr>
          <a:xfrm>
            <a:off x="5915393" y="4000143"/>
            <a:ext cx="1238761" cy="1553195"/>
          </a:xfrm>
          <a:prstGeom prst="bentConnector3">
            <a:avLst>
              <a:gd name="adj1" fmla="val 50000"/>
            </a:avLst>
          </a:prstGeom>
          <a:ln>
            <a:headEnd type="none" w="med" len="med"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C1E3A084-BA01-4C68-90CF-85234C9B1B24}"/>
              </a:ext>
            </a:extLst>
          </p:cNvPr>
          <p:cNvCxnSpPr>
            <a:stCxn id="1040" idx="0"/>
            <a:endCxn id="1048" idx="2"/>
          </p:cNvCxnSpPr>
          <p:nvPr/>
        </p:nvCxnSpPr>
        <p:spPr>
          <a:xfrm flipH="1" flipV="1">
            <a:off x="7716258" y="2185308"/>
            <a:ext cx="1" cy="424587"/>
          </a:xfrm>
          <a:prstGeom prst="straightConnector1">
            <a:avLst/>
          </a:prstGeom>
          <a:ln>
            <a:headEnd type="none" w="med" len="med"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306CCF4E-8F54-4A5D-AD5E-6E2A3319AE01}"/>
              </a:ext>
            </a:extLst>
          </p:cNvPr>
          <p:cNvCxnSpPr>
            <a:cxnSpLocks/>
            <a:stCxn id="1040" idx="2"/>
            <a:endCxn id="1050" idx="0"/>
          </p:cNvCxnSpPr>
          <p:nvPr/>
        </p:nvCxnSpPr>
        <p:spPr>
          <a:xfrm flipH="1">
            <a:off x="7714485" y="4252104"/>
            <a:ext cx="1774" cy="740903"/>
          </a:xfrm>
          <a:prstGeom prst="straightConnector1">
            <a:avLst/>
          </a:prstGeom>
          <a:ln>
            <a:headEnd type="none" w="med" len="med"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87" name="Group 86">
            <a:extLst>
              <a:ext uri="{FF2B5EF4-FFF2-40B4-BE49-F238E27FC236}">
                <a16:creationId xmlns:a16="http://schemas.microsoft.com/office/drawing/2014/main" id="{0CAE96F4-631F-415E-A7A5-2935E37B3EBB}"/>
              </a:ext>
            </a:extLst>
          </p:cNvPr>
          <p:cNvGrpSpPr/>
          <p:nvPr/>
        </p:nvGrpSpPr>
        <p:grpSpPr>
          <a:xfrm>
            <a:off x="3314575" y="5283012"/>
            <a:ext cx="1583842" cy="1139145"/>
            <a:chOff x="3314575" y="5283012"/>
            <a:chExt cx="1583842" cy="113914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3A781743-D944-4CB3-A713-753D2C0001DA}"/>
                </a:ext>
              </a:extLst>
            </p:cNvPr>
            <p:cNvGrpSpPr/>
            <p:nvPr/>
          </p:nvGrpSpPr>
          <p:grpSpPr>
            <a:xfrm>
              <a:off x="3314575" y="5283012"/>
              <a:ext cx="1583842" cy="1139145"/>
              <a:chOff x="3314575" y="5283012"/>
              <a:chExt cx="1583842" cy="1139145"/>
            </a:xfrm>
          </p:grpSpPr>
          <p:pic>
            <p:nvPicPr>
              <p:cNvPr id="1032" name="Picture 8" descr="Image result for icon port">
                <a:extLst>
                  <a:ext uri="{FF2B5EF4-FFF2-40B4-BE49-F238E27FC236}">
                    <a16:creationId xmlns:a16="http://schemas.microsoft.com/office/drawing/2014/main" id="{C6A8FF83-0E96-4ABB-B7DC-72266F4F1B6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3723554" y="5283365"/>
                <a:ext cx="1174863" cy="11387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4" name="Picture 10" descr="Image result for icon inspector">
                <a:extLst>
                  <a:ext uri="{FF2B5EF4-FFF2-40B4-BE49-F238E27FC236}">
                    <a16:creationId xmlns:a16="http://schemas.microsoft.com/office/drawing/2014/main" id="{9F4E37A0-37EE-4976-92A8-613307DECEE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3314575" y="5283012"/>
                <a:ext cx="532557" cy="71379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19F732F9-980E-449A-92B0-2793353F16E5}"/>
                </a:ext>
              </a:extLst>
            </p:cNvPr>
            <p:cNvSpPr txBox="1"/>
            <p:nvPr/>
          </p:nvSpPr>
          <p:spPr>
            <a:xfrm>
              <a:off x="3651116" y="5553337"/>
              <a:ext cx="26802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?</a:t>
              </a: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5A8C8588-6940-48FD-AF66-32309625D3A9}"/>
              </a:ext>
            </a:extLst>
          </p:cNvPr>
          <p:cNvGrpSpPr/>
          <p:nvPr/>
        </p:nvGrpSpPr>
        <p:grpSpPr>
          <a:xfrm>
            <a:off x="4356051" y="2888991"/>
            <a:ext cx="1485897" cy="1485897"/>
            <a:chOff x="4356051" y="2888991"/>
            <a:chExt cx="1485897" cy="1485897"/>
          </a:xfrm>
        </p:grpSpPr>
        <p:pic>
          <p:nvPicPr>
            <p:cNvPr id="1038" name="Picture 14" descr="Related image">
              <a:extLst>
                <a:ext uri="{FF2B5EF4-FFF2-40B4-BE49-F238E27FC236}">
                  <a16:creationId xmlns:a16="http://schemas.microsoft.com/office/drawing/2014/main" id="{148B73E4-2A76-4E5A-B024-7C2C57F738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6051" y="2888991"/>
              <a:ext cx="1485897" cy="14858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2" name="Picture 28" descr="Image result for icon secure">
              <a:extLst>
                <a:ext uri="{FF2B5EF4-FFF2-40B4-BE49-F238E27FC236}">
                  <a16:creationId xmlns:a16="http://schemas.microsoft.com/office/drawing/2014/main" id="{EB4E364C-5B7D-48B2-9FE7-B9FE33B084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36404" y="3124387"/>
              <a:ext cx="426328" cy="4263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F93D6BA0-1D8F-4E50-B9EF-7A76EDCE59E0}"/>
              </a:ext>
            </a:extLst>
          </p:cNvPr>
          <p:cNvSpPr txBox="1"/>
          <p:nvPr/>
        </p:nvSpPr>
        <p:spPr>
          <a:xfrm>
            <a:off x="3743602" y="809263"/>
            <a:ext cx="14176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Satellite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Observations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A4341DD-7888-419F-9D3A-C2795647FC43}"/>
              </a:ext>
            </a:extLst>
          </p:cNvPr>
          <p:cNvSpPr txBox="1"/>
          <p:nvPr/>
        </p:nvSpPr>
        <p:spPr>
          <a:xfrm>
            <a:off x="1359712" y="1618064"/>
            <a:ext cx="1546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Vessel Identity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9635E64-64F4-4CFC-BDA3-2890E15A6BA4}"/>
              </a:ext>
            </a:extLst>
          </p:cNvPr>
          <p:cNvSpPr txBox="1"/>
          <p:nvPr/>
        </p:nvSpPr>
        <p:spPr>
          <a:xfrm>
            <a:off x="514643" y="3968428"/>
            <a:ext cx="15904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Vessel Tracking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54BDEB6-581E-48E1-9624-B98B81FEF6F9}"/>
              </a:ext>
            </a:extLst>
          </p:cNvPr>
          <p:cNvSpPr txBox="1"/>
          <p:nvPr/>
        </p:nvSpPr>
        <p:spPr>
          <a:xfrm>
            <a:off x="1449496" y="5823465"/>
            <a:ext cx="1276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Regulations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22688A-A238-4F3A-9BBA-2FFA82B0BAB8}"/>
              </a:ext>
            </a:extLst>
          </p:cNvPr>
          <p:cNvSpPr txBox="1"/>
          <p:nvPr/>
        </p:nvSpPr>
        <p:spPr>
          <a:xfrm>
            <a:off x="4829117" y="5851332"/>
            <a:ext cx="12968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Local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Information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4C19AF6-584D-431D-851F-510A2AB01D7E}"/>
              </a:ext>
            </a:extLst>
          </p:cNvPr>
          <p:cNvSpPr txBox="1"/>
          <p:nvPr/>
        </p:nvSpPr>
        <p:spPr>
          <a:xfrm>
            <a:off x="8238601" y="1093593"/>
            <a:ext cx="7382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Web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Portal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89C1075-A1D6-4621-8881-A2DBB2C15E46}"/>
              </a:ext>
            </a:extLst>
          </p:cNvPr>
          <p:cNvSpPr txBox="1"/>
          <p:nvPr/>
        </p:nvSpPr>
        <p:spPr>
          <a:xfrm>
            <a:off x="4662314" y="2677405"/>
            <a:ext cx="965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Artificial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6E2675A-AFD6-47C0-9378-F9A44C19444F}"/>
              </a:ext>
            </a:extLst>
          </p:cNvPr>
          <p:cNvSpPr txBox="1"/>
          <p:nvPr/>
        </p:nvSpPr>
        <p:spPr>
          <a:xfrm>
            <a:off x="4464915" y="4163174"/>
            <a:ext cx="12681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Intelligence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EF891038-4E57-4290-8C2A-4E2D7B04F954}"/>
              </a:ext>
            </a:extLst>
          </p:cNvPr>
          <p:cNvSpPr txBox="1"/>
          <p:nvPr/>
        </p:nvSpPr>
        <p:spPr>
          <a:xfrm>
            <a:off x="7326443" y="5930774"/>
            <a:ext cx="11897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Actionable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Insights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9C7A922-1630-4BF6-9F02-3BA4BF378F0C}"/>
              </a:ext>
            </a:extLst>
          </p:cNvPr>
          <p:cNvSpPr txBox="1"/>
          <p:nvPr/>
        </p:nvSpPr>
        <p:spPr>
          <a:xfrm>
            <a:off x="9779333" y="3292558"/>
            <a:ext cx="1228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Authorities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27B01B90-254F-4978-A8AA-E0E84BEE8210}"/>
              </a:ext>
            </a:extLst>
          </p:cNvPr>
          <p:cNvSpPr txBox="1"/>
          <p:nvPr/>
        </p:nvSpPr>
        <p:spPr>
          <a:xfrm>
            <a:off x="9206589" y="6024108"/>
            <a:ext cx="1628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Seafood Buyers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E5611D-171E-4DB0-ADDB-E9FBE678A056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6780" y="3514616"/>
            <a:ext cx="578956" cy="63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3721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E2EE67-D334-4E2D-97F4-AE596F9DF90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0AC8E13-B72A-4612-AADC-4E0E782F910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17664" y="1408570"/>
            <a:ext cx="3623604" cy="3096769"/>
          </a:xfrm>
          <a:prstGeom prst="rect">
            <a:avLst/>
          </a:prstGeom>
          <a:ln w="28575">
            <a:solidFill>
              <a:schemeClr val="bg1"/>
            </a:solidFill>
          </a:ln>
          <a:effectLst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5608B2B-2249-40C0-AEDF-EEFFAAA1A9C3}"/>
              </a:ext>
            </a:extLst>
          </p:cNvPr>
          <p:cNvSpPr/>
          <p:nvPr/>
        </p:nvSpPr>
        <p:spPr>
          <a:xfrm>
            <a:off x="5723906" y="2648197"/>
            <a:ext cx="760021" cy="61751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8DA6459-A829-4D0B-905E-D68E6688C089}"/>
              </a:ext>
            </a:extLst>
          </p:cNvPr>
          <p:cNvCxnSpPr>
            <a:stCxn id="8" idx="3"/>
            <a:endCxn id="7" idx="1"/>
          </p:cNvCxnSpPr>
          <p:nvPr/>
        </p:nvCxnSpPr>
        <p:spPr>
          <a:xfrm flipV="1">
            <a:off x="6483927" y="2956955"/>
            <a:ext cx="733737" cy="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C78F7A6-F66F-45E0-A47C-27F3F5ADF6BA}"/>
              </a:ext>
            </a:extLst>
          </p:cNvPr>
          <p:cNvSpPr txBox="1"/>
          <p:nvPr/>
        </p:nvSpPr>
        <p:spPr>
          <a:xfrm>
            <a:off x="0" y="6581001"/>
            <a:ext cx="30916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Image: © Digital Globe Inc,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2859654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2D26304-34F5-E5B6-8813-AF57E1FE2865}"/>
              </a:ext>
            </a:extLst>
          </p:cNvPr>
          <p:cNvSpPr/>
          <p:nvPr/>
        </p:nvSpPr>
        <p:spPr>
          <a:xfrm>
            <a:off x="0" y="0"/>
            <a:ext cx="12192000" cy="615982"/>
          </a:xfrm>
          <a:prstGeom prst="rect">
            <a:avLst/>
          </a:prstGeom>
          <a:solidFill>
            <a:srgbClr val="1D202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E6E7FC7-4488-D10F-8145-863769277B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1144823" cy="615982"/>
          </a:xfrm>
          <a:prstGeom prst="rect">
            <a:avLst/>
          </a:prstGeom>
        </p:spPr>
      </p:pic>
      <p:pic>
        <p:nvPicPr>
          <p:cNvPr id="18" name="Picture 17" descr="A baby turtle on sand">
            <a:extLst>
              <a:ext uri="{FF2B5EF4-FFF2-40B4-BE49-F238E27FC236}">
                <a16:creationId xmlns:a16="http://schemas.microsoft.com/office/drawing/2014/main" id="{CAE6A609-0DD9-8063-181F-BAC006D2E4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2425" b="13147"/>
          <a:stretch/>
        </p:blipFill>
        <p:spPr>
          <a:xfrm>
            <a:off x="5664591" y="1994411"/>
            <a:ext cx="5833403" cy="4249097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29CE86F5-45A6-58C1-0DA4-D7862E85FE3C}"/>
              </a:ext>
            </a:extLst>
          </p:cNvPr>
          <p:cNvGrpSpPr/>
          <p:nvPr/>
        </p:nvGrpSpPr>
        <p:grpSpPr>
          <a:xfrm>
            <a:off x="312030" y="736209"/>
            <a:ext cx="11021841" cy="5507429"/>
            <a:chOff x="312030" y="736209"/>
            <a:chExt cx="11021841" cy="5507429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89DB5AF-E080-BF12-F8E8-0218D9017EC7}"/>
                </a:ext>
              </a:extLst>
            </p:cNvPr>
            <p:cNvSpPr/>
            <p:nvPr/>
          </p:nvSpPr>
          <p:spPr>
            <a:xfrm>
              <a:off x="317004" y="736209"/>
              <a:ext cx="11016867" cy="1055077"/>
            </a:xfrm>
            <a:prstGeom prst="rect">
              <a:avLst/>
            </a:prstGeom>
            <a:solidFill>
              <a:srgbClr val="FEFFF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94F0A233-B6D6-B0CF-50EC-376279AE1D92}"/>
                </a:ext>
              </a:extLst>
            </p:cNvPr>
            <p:cNvGrpSpPr/>
            <p:nvPr/>
          </p:nvGrpSpPr>
          <p:grpSpPr>
            <a:xfrm>
              <a:off x="312030" y="736209"/>
              <a:ext cx="5134313" cy="5507429"/>
              <a:chOff x="312030" y="736209"/>
              <a:chExt cx="5134313" cy="5507429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459373C0-B973-1F05-6E88-C4C228A2FC9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-97" b="67043"/>
              <a:stretch/>
            </p:blipFill>
            <p:spPr>
              <a:xfrm>
                <a:off x="312030" y="736209"/>
                <a:ext cx="5129339" cy="2260209"/>
              </a:xfrm>
              <a:prstGeom prst="rect">
                <a:avLst/>
              </a:prstGeom>
            </p:spPr>
          </p:pic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7AED8F68-2665-CD12-88E0-31576EB773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17004" y="2959484"/>
                <a:ext cx="5129339" cy="1922080"/>
              </a:xfrm>
              <a:prstGeom prst="rect">
                <a:avLst/>
              </a:prstGeom>
            </p:spPr>
          </p:pic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75F797C4-5054-7C34-9BA6-2A1825F4146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b="38876"/>
              <a:stretch/>
            </p:blipFill>
            <p:spPr>
              <a:xfrm>
                <a:off x="317004" y="4861709"/>
                <a:ext cx="5124365" cy="1381929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602788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14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Triangle 16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18">
            <a:extLst>
              <a:ext uri="{FF2B5EF4-FFF2-40B4-BE49-F238E27FC236}">
                <a16:creationId xmlns:a16="http://schemas.microsoft.com/office/drawing/2014/main" id="{C37E9D4B-7BFA-4D10-B666-547BAC4994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AB4EC6-4BC6-3D46-E79C-F308CC5688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9051"/>
          <a:stretch/>
        </p:blipFill>
        <p:spPr>
          <a:xfrm>
            <a:off x="1871468" y="918546"/>
            <a:ext cx="4430444" cy="4979334"/>
          </a:xfrm>
          <a:prstGeom prst="rect">
            <a:avLst/>
          </a:prstGeom>
        </p:spPr>
      </p:pic>
      <p:pic>
        <p:nvPicPr>
          <p:cNvPr id="10" name="Picture 9" descr="Output of OpenSidewalks showing characteristics of a sidewalk such as curb height, surface material, incline">
            <a:extLst>
              <a:ext uri="{FF2B5EF4-FFF2-40B4-BE49-F238E27FC236}">
                <a16:creationId xmlns:a16="http://schemas.microsoft.com/office/drawing/2014/main" id="{9C2FDA79-4B1B-52EB-EDD5-B2E10686F5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1606" y="963667"/>
            <a:ext cx="3217333" cy="3201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557172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Yellow question mark">
            <a:extLst>
              <a:ext uri="{FF2B5EF4-FFF2-40B4-BE49-F238E27FC236}">
                <a16:creationId xmlns:a16="http://schemas.microsoft.com/office/drawing/2014/main" id="{0F49D8A6-5847-643D-5D3E-2109BBBB26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0000"/>
          </a:blip>
          <a:srcRect b="6250"/>
          <a:stretch/>
        </p:blipFill>
        <p:spPr>
          <a:xfrm>
            <a:off x="20" y="-1784"/>
            <a:ext cx="12191980" cy="6858000"/>
          </a:xfrm>
          <a:prstGeom prst="rect">
            <a:avLst/>
          </a:prstGeom>
        </p:spPr>
      </p:pic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5688290-BEA6-ED21-85B0-83DD96603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349" y="1008993"/>
            <a:ext cx="8841302" cy="354204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11500">
                <a:solidFill>
                  <a:srgbClr val="FFFFFF"/>
                </a:solidFill>
              </a:rPr>
              <a:t>Quiz 2</a:t>
            </a:r>
          </a:p>
        </p:txBody>
      </p:sp>
    </p:spTree>
    <p:extLst>
      <p:ext uri="{BB962C8B-B14F-4D97-AF65-F5344CB8AC3E}">
        <p14:creationId xmlns:p14="http://schemas.microsoft.com/office/powerpoint/2010/main" val="277941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9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437892-0C17-FDAA-778A-DC0EFFDCA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en-US" sz="4000" dirty="0"/>
              <a:t>Agenda</a:t>
            </a:r>
          </a:p>
        </p:txBody>
      </p:sp>
      <p:pic>
        <p:nvPicPr>
          <p:cNvPr id="8" name="Picture 5">
            <a:extLst>
              <a:ext uri="{FF2B5EF4-FFF2-40B4-BE49-F238E27FC236}">
                <a16:creationId xmlns:a16="http://schemas.microsoft.com/office/drawing/2014/main" id="{FD76118B-5829-0417-2B37-46B01633EC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139" r="30181"/>
          <a:stretch/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DAE4FE24-C943-D579-FBF9-C983D6AFEAAA}"/>
              </a:ext>
            </a:extLst>
          </p:cNvPr>
          <p:cNvGrpSpPr/>
          <p:nvPr/>
        </p:nvGrpSpPr>
        <p:grpSpPr>
          <a:xfrm>
            <a:off x="836686" y="3105296"/>
            <a:ext cx="6000556" cy="2328574"/>
            <a:chOff x="836686" y="3105296"/>
            <a:chExt cx="6000556" cy="2328574"/>
          </a:xfrm>
        </p:grpSpPr>
        <p:sp>
          <p:nvSpPr>
            <p:cNvPr id="5" name="Rectangle: Diagonal Corners Rounded 4">
              <a:extLst>
                <a:ext uri="{FF2B5EF4-FFF2-40B4-BE49-F238E27FC236}">
                  <a16:creationId xmlns:a16="http://schemas.microsoft.com/office/drawing/2014/main" id="{D204DC0F-3199-1214-8C27-19D0E7D88660}"/>
                </a:ext>
              </a:extLst>
            </p:cNvPr>
            <p:cNvSpPr/>
            <p:nvPr/>
          </p:nvSpPr>
          <p:spPr>
            <a:xfrm>
              <a:off x="1186742" y="3105296"/>
              <a:ext cx="1092638" cy="1092638"/>
            </a:xfrm>
            <a:prstGeom prst="round2DiagRect">
              <a:avLst>
                <a:gd name="adj1" fmla="val 29727"/>
                <a:gd name="adj2" fmla="val 0"/>
              </a:avLst>
            </a:prstGeom>
            <a:solidFill>
              <a:srgbClr val="44546A">
                <a:alpha val="50196"/>
              </a:srgbClr>
            </a:solidFill>
          </p:spPr>
          <p:style>
            <a:lnRef idx="0">
              <a:schemeClr val="lt2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6" name="Rectangle 5" descr="Maze">
              <a:extLst>
                <a:ext uri="{FF2B5EF4-FFF2-40B4-BE49-F238E27FC236}">
                  <a16:creationId xmlns:a16="http://schemas.microsoft.com/office/drawing/2014/main" id="{277EDCD4-E59A-AB4A-FB7F-CA52C6430B50}"/>
                </a:ext>
              </a:extLst>
            </p:cNvPr>
            <p:cNvSpPr/>
            <p:nvPr/>
          </p:nvSpPr>
          <p:spPr>
            <a:xfrm>
              <a:off x="1419600" y="3338154"/>
              <a:ext cx="626923" cy="626923"/>
            </a:xfrm>
            <a:prstGeom prst="rect">
              <a:avLst/>
            </a:prstGeom>
            <a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1B7B05B-AB83-DFCC-0C76-C3B1C50B5CC3}"/>
                </a:ext>
              </a:extLst>
            </p:cNvPr>
            <p:cNvSpPr/>
            <p:nvPr/>
          </p:nvSpPr>
          <p:spPr>
            <a:xfrm>
              <a:off x="836686" y="4538265"/>
              <a:ext cx="1791210" cy="895605"/>
            </a:xfrm>
            <a:custGeom>
              <a:avLst/>
              <a:gdLst>
                <a:gd name="connsiteX0" fmla="*/ 0 w 1791210"/>
                <a:gd name="connsiteY0" fmla="*/ 0 h 895605"/>
                <a:gd name="connsiteX1" fmla="*/ 1791210 w 1791210"/>
                <a:gd name="connsiteY1" fmla="*/ 0 h 895605"/>
                <a:gd name="connsiteX2" fmla="*/ 1791210 w 1791210"/>
                <a:gd name="connsiteY2" fmla="*/ 895605 h 895605"/>
                <a:gd name="connsiteX3" fmla="*/ 0 w 1791210"/>
                <a:gd name="connsiteY3" fmla="*/ 895605 h 895605"/>
                <a:gd name="connsiteX4" fmla="*/ 0 w 1791210"/>
                <a:gd name="connsiteY4" fmla="*/ 0 h 895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1210" h="895605">
                  <a:moveTo>
                    <a:pt x="0" y="0"/>
                  </a:moveTo>
                  <a:lnTo>
                    <a:pt x="1791210" y="0"/>
                  </a:lnTo>
                  <a:lnTo>
                    <a:pt x="1791210" y="895605"/>
                  </a:lnTo>
                  <a:lnTo>
                    <a:pt x="0" y="89560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2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dk2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en-US" sz="1600" b="1" kern="1200" cap="none" baseline="0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  <a:t>The Bad</a:t>
              </a:r>
              <a:br>
                <a:rPr lang="en-US" sz="1600" b="1" kern="1200" cap="none" baseline="0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</a:br>
              <a:r>
                <a:rPr lang="en-US" sz="1600" kern="1200" cap="none" baseline="0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  <a:t>There is inherent bias in the data that underpins AI</a:t>
              </a:r>
            </a:p>
          </p:txBody>
        </p:sp>
        <p:sp>
          <p:nvSpPr>
            <p:cNvPr id="10" name="Rectangle: Diagonal Corners Rounded 9">
              <a:extLst>
                <a:ext uri="{FF2B5EF4-FFF2-40B4-BE49-F238E27FC236}">
                  <a16:creationId xmlns:a16="http://schemas.microsoft.com/office/drawing/2014/main" id="{95A9D4C5-883C-B069-0923-0196C1882AD9}"/>
                </a:ext>
              </a:extLst>
            </p:cNvPr>
            <p:cNvSpPr/>
            <p:nvPr/>
          </p:nvSpPr>
          <p:spPr>
            <a:xfrm>
              <a:off x="3291415" y="3105296"/>
              <a:ext cx="1092638" cy="1092638"/>
            </a:xfrm>
            <a:prstGeom prst="round2DiagRect">
              <a:avLst>
                <a:gd name="adj1" fmla="val 29727"/>
                <a:gd name="adj2" fmla="val 0"/>
              </a:avLst>
            </a:prstGeom>
            <a:solidFill>
              <a:srgbClr val="A1A9B4"/>
            </a:solidFill>
          </p:spPr>
          <p:style>
            <a:lnRef idx="0">
              <a:schemeClr val="lt2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11" name="Rectangle 10" descr="Light Bulb and Gear">
              <a:extLst>
                <a:ext uri="{FF2B5EF4-FFF2-40B4-BE49-F238E27FC236}">
                  <a16:creationId xmlns:a16="http://schemas.microsoft.com/office/drawing/2014/main" id="{DBD9A07A-FDF5-EA08-15E7-17097035D310}"/>
                </a:ext>
              </a:extLst>
            </p:cNvPr>
            <p:cNvSpPr/>
            <p:nvPr/>
          </p:nvSpPr>
          <p:spPr>
            <a:xfrm>
              <a:off x="3524273" y="3338154"/>
              <a:ext cx="626923" cy="626923"/>
            </a:xfrm>
            <a:prstGeom prst="rect">
              <a:avLst/>
            </a:prstGeom>
            <a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BDC51BE-22FB-448B-D659-27BF1AE8A1CC}"/>
                </a:ext>
              </a:extLst>
            </p:cNvPr>
            <p:cNvSpPr/>
            <p:nvPr/>
          </p:nvSpPr>
          <p:spPr>
            <a:xfrm>
              <a:off x="2941359" y="4538265"/>
              <a:ext cx="1791210" cy="895605"/>
            </a:xfrm>
            <a:custGeom>
              <a:avLst/>
              <a:gdLst>
                <a:gd name="connsiteX0" fmla="*/ 0 w 1791210"/>
                <a:gd name="connsiteY0" fmla="*/ 0 h 895605"/>
                <a:gd name="connsiteX1" fmla="*/ 1791210 w 1791210"/>
                <a:gd name="connsiteY1" fmla="*/ 0 h 895605"/>
                <a:gd name="connsiteX2" fmla="*/ 1791210 w 1791210"/>
                <a:gd name="connsiteY2" fmla="*/ 895605 h 895605"/>
                <a:gd name="connsiteX3" fmla="*/ 0 w 1791210"/>
                <a:gd name="connsiteY3" fmla="*/ 895605 h 895605"/>
                <a:gd name="connsiteX4" fmla="*/ 0 w 1791210"/>
                <a:gd name="connsiteY4" fmla="*/ 0 h 895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1210" h="895605">
                  <a:moveTo>
                    <a:pt x="0" y="0"/>
                  </a:moveTo>
                  <a:lnTo>
                    <a:pt x="1791210" y="0"/>
                  </a:lnTo>
                  <a:lnTo>
                    <a:pt x="1791210" y="895605"/>
                  </a:lnTo>
                  <a:lnTo>
                    <a:pt x="0" y="89560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2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dk2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en-US" sz="1600" b="1" kern="1200" cap="none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  <a:t>The Good </a:t>
              </a:r>
              <a:br>
                <a:rPr lang="en-US" sz="1600" b="1" kern="1200" cap="none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</a:br>
              <a:r>
                <a:rPr lang="en-US" sz="1600" kern="1200" cap="none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  <a:t>AI provides a path for addressing extremely difficult problems</a:t>
              </a:r>
            </a:p>
          </p:txBody>
        </p:sp>
        <p:sp>
          <p:nvSpPr>
            <p:cNvPr id="14" name="Rectangle: Diagonal Corners Rounded 13">
              <a:extLst>
                <a:ext uri="{FF2B5EF4-FFF2-40B4-BE49-F238E27FC236}">
                  <a16:creationId xmlns:a16="http://schemas.microsoft.com/office/drawing/2014/main" id="{959062AC-FDE5-AE99-CDE1-F4ABF6A06073}"/>
                </a:ext>
              </a:extLst>
            </p:cNvPr>
            <p:cNvSpPr/>
            <p:nvPr/>
          </p:nvSpPr>
          <p:spPr>
            <a:xfrm>
              <a:off x="5396088" y="3105296"/>
              <a:ext cx="1092638" cy="1092638"/>
            </a:xfrm>
            <a:prstGeom prst="round2DiagRect">
              <a:avLst>
                <a:gd name="adj1" fmla="val 29727"/>
                <a:gd name="adj2" fmla="val 0"/>
              </a:avLst>
            </a:prstGeom>
            <a:solidFill>
              <a:srgbClr val="44546A"/>
            </a:solidFill>
          </p:spPr>
          <p:style>
            <a:lnRef idx="0">
              <a:schemeClr val="lt2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15" name="Rectangle 14" descr="Devil Face with Solid Fill">
              <a:extLst>
                <a:ext uri="{FF2B5EF4-FFF2-40B4-BE49-F238E27FC236}">
                  <a16:creationId xmlns:a16="http://schemas.microsoft.com/office/drawing/2014/main" id="{47E0AE09-8E3A-9193-F674-F49A58BB1DD5}"/>
                </a:ext>
              </a:extLst>
            </p:cNvPr>
            <p:cNvSpPr/>
            <p:nvPr/>
          </p:nvSpPr>
          <p:spPr>
            <a:xfrm>
              <a:off x="5628945" y="3338154"/>
              <a:ext cx="626923" cy="626923"/>
            </a:xfrm>
            <a:prstGeom prst="rect">
              <a:avLst/>
            </a:prstGeom>
            <a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1D73DC4-91F5-B8F3-9D1A-4ACB8F55FA1B}"/>
                </a:ext>
              </a:extLst>
            </p:cNvPr>
            <p:cNvSpPr/>
            <p:nvPr/>
          </p:nvSpPr>
          <p:spPr>
            <a:xfrm>
              <a:off x="5046032" y="4538265"/>
              <a:ext cx="1791210" cy="895605"/>
            </a:xfrm>
            <a:custGeom>
              <a:avLst/>
              <a:gdLst>
                <a:gd name="connsiteX0" fmla="*/ 0 w 1791210"/>
                <a:gd name="connsiteY0" fmla="*/ 0 h 895605"/>
                <a:gd name="connsiteX1" fmla="*/ 1791210 w 1791210"/>
                <a:gd name="connsiteY1" fmla="*/ 0 h 895605"/>
                <a:gd name="connsiteX2" fmla="*/ 1791210 w 1791210"/>
                <a:gd name="connsiteY2" fmla="*/ 895605 h 895605"/>
                <a:gd name="connsiteX3" fmla="*/ 0 w 1791210"/>
                <a:gd name="connsiteY3" fmla="*/ 895605 h 895605"/>
                <a:gd name="connsiteX4" fmla="*/ 0 w 1791210"/>
                <a:gd name="connsiteY4" fmla="*/ 0 h 895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1210" h="895605">
                  <a:moveTo>
                    <a:pt x="0" y="0"/>
                  </a:moveTo>
                  <a:lnTo>
                    <a:pt x="1791210" y="0"/>
                  </a:lnTo>
                  <a:lnTo>
                    <a:pt x="1791210" y="895605"/>
                  </a:lnTo>
                  <a:lnTo>
                    <a:pt x="0" y="89560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2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dk2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en-US" sz="1600" b="1" kern="1200" cap="none" baseline="0" dirty="0">
                  <a:solidFill>
                    <a:srgbClr val="44546A"/>
                  </a:solidFill>
                </a:rPr>
                <a:t>The Impact</a:t>
              </a:r>
              <a:br>
                <a:rPr lang="en-US" sz="1600" b="1" kern="1200" cap="none" baseline="0" dirty="0">
                  <a:solidFill>
                    <a:srgbClr val="44546A"/>
                  </a:solidFill>
                </a:rPr>
              </a:br>
              <a:r>
                <a:rPr lang="en-US" sz="1600" kern="1200" cap="none" baseline="0" dirty="0">
                  <a:solidFill>
                    <a:srgbClr val="44546A"/>
                  </a:solidFill>
                </a:rPr>
                <a:t>What does this mean for jobs, for art, </a:t>
              </a:r>
              <a:br>
                <a:rPr lang="en-US" sz="1600" kern="1200" cap="none" baseline="0" dirty="0">
                  <a:solidFill>
                    <a:srgbClr val="44546A"/>
                  </a:solidFill>
                </a:rPr>
              </a:br>
              <a:r>
                <a:rPr lang="en-US" sz="1600" kern="1200" cap="none" baseline="0" dirty="0">
                  <a:solidFill>
                    <a:srgbClr val="44546A"/>
                  </a:solidFill>
                </a:rPr>
                <a:t>for society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794820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113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uddites destroying looms">
            <a:extLst>
              <a:ext uri="{FF2B5EF4-FFF2-40B4-BE49-F238E27FC236}">
                <a16:creationId xmlns:a16="http://schemas.microsoft.com/office/drawing/2014/main" id="{A68394F3-F047-4E70-A773-23201F5C85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4492" y="-1"/>
            <a:ext cx="7780755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78404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21405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2403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03CB095-8D4C-114C-43A3-4E8D7141B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6779" y="1484593"/>
            <a:ext cx="5925989" cy="3167510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r"/>
            <a: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Training data </a:t>
            </a:r>
            <a:b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is biased</a:t>
            </a:r>
          </a:p>
        </p:txBody>
      </p:sp>
      <p:pic>
        <p:nvPicPr>
          <p:cNvPr id="9" name="Graphic 8" descr="Head with Gears">
            <a:extLst>
              <a:ext uri="{FF2B5EF4-FFF2-40B4-BE49-F238E27FC236}">
                <a16:creationId xmlns:a16="http://schemas.microsoft.com/office/drawing/2014/main" id="{EBFF4ABF-CE4A-4E3C-C6B1-F3465FBBE3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99140" y="2209474"/>
            <a:ext cx="2489416" cy="248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7439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and white photo of a busy city street&#10;&#10;Description generated with very high confidence">
            <a:extLst>
              <a:ext uri="{FF2B5EF4-FFF2-40B4-BE49-F238E27FC236}">
                <a16:creationId xmlns:a16="http://schemas.microsoft.com/office/drawing/2014/main" id="{584AC1B0-56E4-4A13-911E-32764674A9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5419264" y="3265080"/>
            <a:ext cx="6129269" cy="3592925"/>
          </a:xfrm>
          <a:prstGeom prst="rect">
            <a:avLst/>
          </a:prstGeom>
        </p:spPr>
      </p:pic>
      <p:pic>
        <p:nvPicPr>
          <p:cNvPr id="3" name="Picture 2" descr="A group of people walking on a city street&#10;&#10;Description generated with very high confidence">
            <a:extLst>
              <a:ext uri="{FF2B5EF4-FFF2-40B4-BE49-F238E27FC236}">
                <a16:creationId xmlns:a16="http://schemas.microsoft.com/office/drawing/2014/main" id="{9DB25CEC-253A-47B8-8058-8980C880AF5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3467" y="-5"/>
            <a:ext cx="6082711" cy="3920044"/>
          </a:xfrm>
          <a:custGeom>
            <a:avLst/>
            <a:gdLst>
              <a:gd name="connsiteX0" fmla="*/ 0 w 6082711"/>
              <a:gd name="connsiteY0" fmla="*/ 0 h 3920044"/>
              <a:gd name="connsiteX1" fmla="*/ 6082711 w 6082711"/>
              <a:gd name="connsiteY1" fmla="*/ 0 h 3920044"/>
              <a:gd name="connsiteX2" fmla="*/ 6082711 w 6082711"/>
              <a:gd name="connsiteY2" fmla="*/ 3103225 h 3920044"/>
              <a:gd name="connsiteX3" fmla="*/ 4614930 w 6082711"/>
              <a:gd name="connsiteY3" fmla="*/ 3103225 h 3920044"/>
              <a:gd name="connsiteX4" fmla="*/ 4614930 w 6082711"/>
              <a:gd name="connsiteY4" fmla="*/ 3920044 h 3920044"/>
              <a:gd name="connsiteX5" fmla="*/ 0 w 6082711"/>
              <a:gd name="connsiteY5" fmla="*/ 3920044 h 3920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82711" h="3920044">
                <a:moveTo>
                  <a:pt x="0" y="0"/>
                </a:moveTo>
                <a:lnTo>
                  <a:pt x="6082711" y="0"/>
                </a:lnTo>
                <a:lnTo>
                  <a:pt x="6082711" y="3103225"/>
                </a:lnTo>
                <a:lnTo>
                  <a:pt x="4614930" y="3103225"/>
                </a:lnTo>
                <a:lnTo>
                  <a:pt x="4614930" y="3920044"/>
                </a:lnTo>
                <a:lnTo>
                  <a:pt x="0" y="3920044"/>
                </a:lnTo>
                <a:close/>
              </a:path>
            </a:pathLst>
          </a:cu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9F3F2596-5ECF-491C-984C-8C71EFB4F040}"/>
              </a:ext>
            </a:extLst>
          </p:cNvPr>
          <p:cNvSpPr/>
          <p:nvPr/>
        </p:nvSpPr>
        <p:spPr>
          <a:xfrm>
            <a:off x="3414879" y="1916348"/>
            <a:ext cx="539885" cy="5058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E8DDCE3-1BAA-4E50-9799-D7D12B50D5A3}"/>
              </a:ext>
            </a:extLst>
          </p:cNvPr>
          <p:cNvSpPr/>
          <p:nvPr/>
        </p:nvSpPr>
        <p:spPr>
          <a:xfrm>
            <a:off x="7409705" y="5282119"/>
            <a:ext cx="539885" cy="52412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00628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83508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8609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977305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E9A49CB-D632-093A-090B-8068550DD90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95AB90-D555-7C3D-CE46-CC83F84A53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5248" y="0"/>
            <a:ext cx="8961504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46BE1E4-F427-E545-7C6D-38F29FC744F6}"/>
              </a:ext>
            </a:extLst>
          </p:cNvPr>
          <p:cNvSpPr/>
          <p:nvPr/>
        </p:nvSpPr>
        <p:spPr>
          <a:xfrm>
            <a:off x="6340570" y="5114069"/>
            <a:ext cx="2272311" cy="186166"/>
          </a:xfrm>
          <a:prstGeom prst="rect">
            <a:avLst/>
          </a:prstGeom>
          <a:solidFill>
            <a:srgbClr val="FFFF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26F5788-A28D-9660-161A-E10F417FE863}"/>
              </a:ext>
            </a:extLst>
          </p:cNvPr>
          <p:cNvSpPr/>
          <p:nvPr/>
        </p:nvSpPr>
        <p:spPr>
          <a:xfrm>
            <a:off x="3560233" y="5300235"/>
            <a:ext cx="5052647" cy="186166"/>
          </a:xfrm>
          <a:prstGeom prst="rect">
            <a:avLst/>
          </a:prstGeom>
          <a:solidFill>
            <a:srgbClr val="FFFF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0E3B470-33A4-9720-EC3D-E38A0CF080F7}"/>
              </a:ext>
            </a:extLst>
          </p:cNvPr>
          <p:cNvSpPr/>
          <p:nvPr/>
        </p:nvSpPr>
        <p:spPr>
          <a:xfrm>
            <a:off x="3560232" y="5486401"/>
            <a:ext cx="3001435" cy="186166"/>
          </a:xfrm>
          <a:prstGeom prst="rect">
            <a:avLst/>
          </a:prstGeom>
          <a:solidFill>
            <a:srgbClr val="FFFF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E170EE1-8C33-56BE-3D14-6D0B047F4D8C}"/>
              </a:ext>
            </a:extLst>
          </p:cNvPr>
          <p:cNvSpPr/>
          <p:nvPr/>
        </p:nvSpPr>
        <p:spPr bwMode="auto">
          <a:xfrm>
            <a:off x="2900253" y="5193272"/>
            <a:ext cx="6677729" cy="1664728"/>
          </a:xfrm>
          <a:prstGeom prst="rect">
            <a:avLst/>
          </a:prstGeom>
          <a:gradFill flip="none" rotWithShape="1">
            <a:gsLst>
              <a:gs pos="0">
                <a:srgbClr val="FFFFFF">
                  <a:alpha val="0"/>
                </a:srgbClr>
              </a:gs>
              <a:gs pos="100000">
                <a:srgbClr val="FFFFFF"/>
              </a:gs>
            </a:gsLst>
            <a:lin ang="5400000" scaled="1"/>
            <a:tileRect/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59" tIns="143407" rIns="179259" bIns="14340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392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353" b="0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ffectLst/>
              <a:uLnTx/>
              <a:uFillTx/>
              <a:latin typeface="Segoe UI Semilight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3529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0516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woman sitting for a portrait photographer from the mid-1800s">
            <a:extLst>
              <a:ext uri="{FF2B5EF4-FFF2-40B4-BE49-F238E27FC236}">
                <a16:creationId xmlns:a16="http://schemas.microsoft.com/office/drawing/2014/main" id="{08A1AF88-4D62-6845-BD47-7432C55078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729" r="1" b="1"/>
          <a:stretch/>
        </p:blipFill>
        <p:spPr>
          <a:xfrm>
            <a:off x="2751129" y="1123527"/>
            <a:ext cx="6689742" cy="4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11932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1829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9CE99FF-127B-7161-ABC2-926BEC4D300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Impression Sunrise Painting by Claude Monet.">
            <a:extLst>
              <a:ext uri="{FF2B5EF4-FFF2-40B4-BE49-F238E27FC236}">
                <a16:creationId xmlns:a16="http://schemas.microsoft.com/office/drawing/2014/main" id="{A8B6D9B3-2602-CB38-41E0-ACCBA51546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450" y="4762"/>
            <a:ext cx="8801100" cy="684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4346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2251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620755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VP Racing Fuels: Find a VP Dealer Near You | VP Racing Fuels, Inc">
            <a:extLst>
              <a:ext uri="{FF2B5EF4-FFF2-40B4-BE49-F238E27FC236}">
                <a16:creationId xmlns:a16="http://schemas.microsoft.com/office/drawing/2014/main" id="{84DF900B-8275-692B-23C8-23EF422E46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234" y="912909"/>
            <a:ext cx="757065" cy="757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Microsoft Logo Transparent Background | PNG Mart">
            <a:extLst>
              <a:ext uri="{FF2B5EF4-FFF2-40B4-BE49-F238E27FC236}">
                <a16:creationId xmlns:a16="http://schemas.microsoft.com/office/drawing/2014/main" id="{92EC5E0E-4C8D-20B1-DCF9-AC963EE128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614" y="1012413"/>
            <a:ext cx="1033214" cy="380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" descr="Free Facebook Symbol Transparent Background, Download Free Facebook Symbol Transparent ...">
            <a:extLst>
              <a:ext uri="{FF2B5EF4-FFF2-40B4-BE49-F238E27FC236}">
                <a16:creationId xmlns:a16="http://schemas.microsoft.com/office/drawing/2014/main" id="{6BAE25D8-E66E-0439-2C9D-F6647FE8D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060" y="3351272"/>
            <a:ext cx="547326" cy="456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6" descr="Apple Logo PNG Transparent &amp; SVG Vector - Freebie Supply">
            <a:extLst>
              <a:ext uri="{FF2B5EF4-FFF2-40B4-BE49-F238E27FC236}">
                <a16:creationId xmlns:a16="http://schemas.microsoft.com/office/drawing/2014/main" id="{FF414869-C00C-B5E8-425A-2C2057B23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345" y="3653475"/>
            <a:ext cx="535843" cy="535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8">
            <a:extLst>
              <a:ext uri="{FF2B5EF4-FFF2-40B4-BE49-F238E27FC236}">
                <a16:creationId xmlns:a16="http://schemas.microsoft.com/office/drawing/2014/main" id="{7CB6B90C-E9F8-B42B-946B-EC40E653FD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445" y="3679067"/>
            <a:ext cx="380056" cy="38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58256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CCP 2020: Sponsors">
            <a:extLst>
              <a:ext uri="{FF2B5EF4-FFF2-40B4-BE49-F238E27FC236}">
                <a16:creationId xmlns:a16="http://schemas.microsoft.com/office/drawing/2014/main" id="{9D6E1D76-C49D-1D03-10D0-174D8B278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096" y="4357506"/>
            <a:ext cx="803710" cy="138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encent – Logos Download">
            <a:extLst>
              <a:ext uri="{FF2B5EF4-FFF2-40B4-BE49-F238E27FC236}">
                <a16:creationId xmlns:a16="http://schemas.microsoft.com/office/drawing/2014/main" id="{A323EBBE-C2A8-D3AA-2CA3-D703A32A5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9188" y="4839137"/>
            <a:ext cx="861528" cy="144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libaba Logo and symbol, meaning, history, PNG, brand">
            <a:extLst>
              <a:ext uri="{FF2B5EF4-FFF2-40B4-BE49-F238E27FC236}">
                <a16:creationId xmlns:a16="http://schemas.microsoft.com/office/drawing/2014/main" id="{B7910EA7-C910-0A59-08D6-EE672DF8A0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2535" y="4357506"/>
            <a:ext cx="774833" cy="435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VP Racing Fuels: Find a VP Dealer Near You | VP Racing Fuels, Inc">
            <a:extLst>
              <a:ext uri="{FF2B5EF4-FFF2-40B4-BE49-F238E27FC236}">
                <a16:creationId xmlns:a16="http://schemas.microsoft.com/office/drawing/2014/main" id="{3806A982-7F6B-1A74-57AC-1D44E6E2C8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8236" y="3165221"/>
            <a:ext cx="610368" cy="610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Microsoft Logo Transparent Background | PNG Mart">
            <a:extLst>
              <a:ext uri="{FF2B5EF4-FFF2-40B4-BE49-F238E27FC236}">
                <a16:creationId xmlns:a16="http://schemas.microsoft.com/office/drawing/2014/main" id="{DE5F621D-5AAF-0F63-444B-55B37D7991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225" y="3293601"/>
            <a:ext cx="827773" cy="304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Free Facebook Symbol Transparent Background, Download Free Facebook Symbol Transparent ...">
            <a:extLst>
              <a:ext uri="{FF2B5EF4-FFF2-40B4-BE49-F238E27FC236}">
                <a16:creationId xmlns:a16="http://schemas.microsoft.com/office/drawing/2014/main" id="{745A5A70-644C-B876-8592-8C4C32DD69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018" y="3649655"/>
            <a:ext cx="547326" cy="456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Apple Logo PNG Transparent &amp; SVG Vector - Freebie Supply">
            <a:extLst>
              <a:ext uri="{FF2B5EF4-FFF2-40B4-BE49-F238E27FC236}">
                <a16:creationId xmlns:a16="http://schemas.microsoft.com/office/drawing/2014/main" id="{1BA0C276-CA9A-25C4-0F74-2B65BC88DA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6303" y="3951858"/>
            <a:ext cx="535843" cy="535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>
            <a:extLst>
              <a:ext uri="{FF2B5EF4-FFF2-40B4-BE49-F238E27FC236}">
                <a16:creationId xmlns:a16="http://schemas.microsoft.com/office/drawing/2014/main" id="{1EDB396E-3B1E-00B1-44C4-1F6D178DBD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403" y="3977450"/>
            <a:ext cx="380056" cy="38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39467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1" name="Rectangle 3080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3" name="Rectangle 3082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621106-3292-A2E6-D22C-79F01077851E}"/>
              </a:ext>
            </a:extLst>
          </p:cNvPr>
          <p:cNvSpPr/>
          <p:nvPr/>
        </p:nvSpPr>
        <p:spPr>
          <a:xfrm>
            <a:off x="7691898" y="4781283"/>
            <a:ext cx="1922178" cy="947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New Yorker cartoon: Does your car have any idea why my car pulled it over? : SelfDrivingCars">
            <a:extLst>
              <a:ext uri="{FF2B5EF4-FFF2-40B4-BE49-F238E27FC236}">
                <a16:creationId xmlns:a16="http://schemas.microsoft.com/office/drawing/2014/main" id="{C4E40433-3D5D-6AFB-F52E-3B066F988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1855" y="1123527"/>
            <a:ext cx="5768291" cy="46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880250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ook Review: The Future of the Professions (including teaching) | Tony Bates">
            <a:extLst>
              <a:ext uri="{FF2B5EF4-FFF2-40B4-BE49-F238E27FC236}">
                <a16:creationId xmlns:a16="http://schemas.microsoft.com/office/drawing/2014/main" id="{55FE77FF-019F-F36B-B672-DEF1EB2D57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522663" y="-1"/>
            <a:ext cx="8669337" cy="6468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8F93515-A4FB-3953-AF87-3BB3108E2BDD}"/>
              </a:ext>
            </a:extLst>
          </p:cNvPr>
          <p:cNvSpPr/>
          <p:nvPr/>
        </p:nvSpPr>
        <p:spPr>
          <a:xfrm>
            <a:off x="0" y="0"/>
            <a:ext cx="362373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1104101-81E2-55F0-9603-F185350AF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566" y="548464"/>
            <a:ext cx="3878181" cy="135519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tabLst>
                <a:tab pos="5832736" algn="l"/>
              </a:tabLst>
            </a:pPr>
            <a:r>
              <a:rPr lang="en-US" sz="2400" dirty="0">
                <a:solidFill>
                  <a:schemeClr val="tx1"/>
                </a:solidFill>
              </a:rPr>
              <a:t>San Francisco 2023 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AI Robotics Youth Program</a:t>
            </a:r>
            <a:br>
              <a:rPr lang="en-US" sz="3700" dirty="0">
                <a:solidFill>
                  <a:schemeClr val="tx1"/>
                </a:solidFill>
              </a:rPr>
            </a:br>
            <a:endParaRPr lang="en-US" sz="3700" dirty="0">
              <a:solidFill>
                <a:schemeClr val="tx1"/>
              </a:solidFill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1253277-2ACF-1A1F-0EEE-10426C800911}"/>
              </a:ext>
            </a:extLst>
          </p:cNvPr>
          <p:cNvSpPr txBox="1">
            <a:spLocks/>
          </p:cNvSpPr>
          <p:nvPr/>
        </p:nvSpPr>
        <p:spPr>
          <a:xfrm>
            <a:off x="597566" y="1752599"/>
            <a:ext cx="2925097" cy="44026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AI:</a:t>
            </a:r>
            <a:b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The Good, </a:t>
            </a:r>
            <a:b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The Bad, &amp; The Impact on</a:t>
            </a:r>
            <a:b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Society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Scott Mauvais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scott@mauvais.com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www.mauvais.com/talks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8663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5" name="Rectangle 1046">
            <a:extLst>
              <a:ext uri="{FF2B5EF4-FFF2-40B4-BE49-F238E27FC236}">
                <a16:creationId xmlns:a16="http://schemas.microsoft.com/office/drawing/2014/main" id="{55666830-9A19-4E01-8505-D6C7F9AC5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Shirley_1960_2">
            <a:extLst>
              <a:ext uri="{FF2B5EF4-FFF2-40B4-BE49-F238E27FC236}">
                <a16:creationId xmlns:a16="http://schemas.microsoft.com/office/drawing/2014/main" id="{CCAC16D1-62AE-122C-45D3-74A8A40B12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547"/>
          <a:stretch/>
        </p:blipFill>
        <p:spPr bwMode="auto">
          <a:xfrm>
            <a:off x="4686882" y="200212"/>
            <a:ext cx="7505118" cy="6657787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1060" name="Freeform: Shape 1048">
            <a:extLst>
              <a:ext uri="{FF2B5EF4-FFF2-40B4-BE49-F238E27FC236}">
                <a16:creationId xmlns:a16="http://schemas.microsoft.com/office/drawing/2014/main" id="{AE9FC877-7FB6-4D22-9988-35420644E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51" name="Freeform: Shape 1050">
            <a:extLst>
              <a:ext uri="{FF2B5EF4-FFF2-40B4-BE49-F238E27FC236}">
                <a16:creationId xmlns:a16="http://schemas.microsoft.com/office/drawing/2014/main" id="{E41809D1-F12E-46BB-B804-5F209D325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4109A1-1ED8-DC26-9C14-AE51299C743D}"/>
              </a:ext>
            </a:extLst>
          </p:cNvPr>
          <p:cNvSpPr txBox="1"/>
          <p:nvPr/>
        </p:nvSpPr>
        <p:spPr>
          <a:xfrm>
            <a:off x="477981" y="1122363"/>
            <a:ext cx="4023360" cy="3204134"/>
          </a:xfrm>
          <a:prstGeom prst="ellipse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>
                <a:latin typeface="+mj-lt"/>
                <a:ea typeface="+mj-ea"/>
                <a:cs typeface="+mj-cs"/>
              </a:rPr>
              <a:t>Meet Shirley</a:t>
            </a:r>
          </a:p>
        </p:txBody>
      </p:sp>
      <p:sp>
        <p:nvSpPr>
          <p:cNvPr id="1061" name="Rectangle 105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62" name="Rectangle 105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0710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in a white dress&#10;&#10;Description automatically generated with low confidence">
            <a:extLst>
              <a:ext uri="{FF2B5EF4-FFF2-40B4-BE49-F238E27FC236}">
                <a16:creationId xmlns:a16="http://schemas.microsoft.com/office/drawing/2014/main" id="{E1CEB873-AFC9-E1FA-7A28-FC9CD43835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078" y="3467501"/>
            <a:ext cx="2256731" cy="3138803"/>
          </a:xfrm>
          <a:prstGeom prst="rect">
            <a:avLst/>
          </a:prstGeom>
        </p:spPr>
      </p:pic>
      <p:pic>
        <p:nvPicPr>
          <p:cNvPr id="5" name="Picture 4" descr="A picture containing text, clothing&#10;&#10;Description automatically generated">
            <a:extLst>
              <a:ext uri="{FF2B5EF4-FFF2-40B4-BE49-F238E27FC236}">
                <a16:creationId xmlns:a16="http://schemas.microsoft.com/office/drawing/2014/main" id="{3D6E2330-A927-2BBC-581B-312BC9C7ECA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0634" y="3538821"/>
            <a:ext cx="2165352" cy="3016161"/>
          </a:xfrm>
          <a:prstGeom prst="rect">
            <a:avLst/>
          </a:prstGeom>
        </p:spPr>
      </p:pic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46CB4191-CE01-2E11-2695-1B789F3793F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0634" y="334073"/>
            <a:ext cx="2165352" cy="3062110"/>
          </a:xfrm>
          <a:prstGeom prst="rect">
            <a:avLst/>
          </a:prstGeom>
        </p:spPr>
      </p:pic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23F7AB30-353B-7C05-CD56-F0A2E9F0108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09638" y="3538821"/>
            <a:ext cx="2058156" cy="3018465"/>
          </a:xfrm>
          <a:prstGeom prst="rect">
            <a:avLst/>
          </a:prstGeom>
        </p:spPr>
      </p:pic>
      <p:pic>
        <p:nvPicPr>
          <p:cNvPr id="15" name="Picture 14" descr="A picture containing text, wall, indoor&#10;&#10;Description automatically generated">
            <a:extLst>
              <a:ext uri="{FF2B5EF4-FFF2-40B4-BE49-F238E27FC236}">
                <a16:creationId xmlns:a16="http://schemas.microsoft.com/office/drawing/2014/main" id="{8F3DFAF5-137D-3F7A-2B8B-2CB3ACD1E8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8803" y="334072"/>
            <a:ext cx="2165352" cy="3033873"/>
          </a:xfrm>
          <a:prstGeom prst="rect">
            <a:avLst/>
          </a:prstGeom>
        </p:spPr>
      </p:pic>
      <p:pic>
        <p:nvPicPr>
          <p:cNvPr id="19" name="Picture 18" descr="A picture containing text&#10;&#10;Description automatically generated">
            <a:extLst>
              <a:ext uri="{FF2B5EF4-FFF2-40B4-BE49-F238E27FC236}">
                <a16:creationId xmlns:a16="http://schemas.microsoft.com/office/drawing/2014/main" id="{B176B2C3-8908-4498-A735-9388C47449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086" y="285286"/>
            <a:ext cx="2256731" cy="3068906"/>
          </a:xfrm>
          <a:prstGeom prst="rect">
            <a:avLst/>
          </a:prstGeom>
        </p:spPr>
      </p:pic>
      <p:pic>
        <p:nvPicPr>
          <p:cNvPr id="25" name="Picture 24" descr="A picture containing text, picture frame&#10;&#10;Description automatically generated">
            <a:extLst>
              <a:ext uri="{FF2B5EF4-FFF2-40B4-BE49-F238E27FC236}">
                <a16:creationId xmlns:a16="http://schemas.microsoft.com/office/drawing/2014/main" id="{64AE0DFD-C1FA-C553-B698-0A84CF9FB28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09639" y="284278"/>
            <a:ext cx="2058155" cy="3080405"/>
          </a:xfrm>
          <a:prstGeom prst="rect">
            <a:avLst/>
          </a:prstGeom>
        </p:spPr>
      </p:pic>
      <p:pic>
        <p:nvPicPr>
          <p:cNvPr id="27" name="Picture 26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id="{91CDC4DD-233D-9AA8-7936-BCCCAC4FCFC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3538821"/>
            <a:ext cx="2058156" cy="3016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106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1501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8000" t="4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7E5B81E-CE76-1E8E-CEAE-44AF6959F0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857676" cy="266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160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501</Words>
  <Application>Microsoft Office PowerPoint</Application>
  <PresentationFormat>Widescreen</PresentationFormat>
  <Paragraphs>123</Paragraphs>
  <Slides>53</Slides>
  <Notes>46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1" baseType="lpstr">
      <vt:lpstr>Arial</vt:lpstr>
      <vt:lpstr>Calibri</vt:lpstr>
      <vt:lpstr>Calibri Light</vt:lpstr>
      <vt:lpstr>Segoe UI</vt:lpstr>
      <vt:lpstr>segoe ui normal</vt:lpstr>
      <vt:lpstr>Segoe UI Semilight</vt:lpstr>
      <vt:lpstr>Wingdings</vt:lpstr>
      <vt:lpstr>Office Theme</vt:lpstr>
      <vt:lpstr>San Francisco 2023  AI Robotics Youth Program </vt:lpstr>
      <vt:lpstr>Agenda</vt:lpstr>
      <vt:lpstr>Agenda</vt:lpstr>
      <vt:lpstr>Training data  is biased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Data voids create bias</vt:lpstr>
      <vt:lpstr>PowerPoint Presentation</vt:lpstr>
      <vt:lpstr>PowerPoint Presentation</vt:lpstr>
      <vt:lpstr> Reality is biased</vt:lpstr>
      <vt:lpstr>PowerPoint Presentation</vt:lpstr>
      <vt:lpstr>Percentage of Fortune 500 CEOs</vt:lpstr>
      <vt:lpstr>Search Engines Curating Results (2023)</vt:lpstr>
      <vt:lpstr>Search Engines Curating Results (2023)</vt:lpstr>
      <vt:lpstr>More than just biased data</vt:lpstr>
      <vt:lpstr>The is problem us We are biased</vt:lpstr>
      <vt:lpstr>We are AI’s study-buddy and we are teaching all our misogyny and hatred </vt:lpstr>
      <vt:lpstr>PowerPoint Presentation</vt:lpstr>
      <vt:lpstr>PowerPoint Presentation</vt:lpstr>
      <vt:lpstr>Bias in AI is fixable</vt:lpstr>
      <vt:lpstr>PowerPoint Presentation</vt:lpstr>
      <vt:lpstr>PowerPoint Presentation</vt:lpstr>
      <vt:lpstr>Quiz 1</vt:lpstr>
      <vt:lpstr>Agenda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Quiz 2</vt:lpstr>
      <vt:lpstr>Agenda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San Francisco 2023  AI Robotics Youth Program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2023-06-26T02:23:46Z</dcterms:created>
  <dcterms:modified xsi:type="dcterms:W3CDTF">2023-06-26T02:24:23Z</dcterms:modified>
</cp:coreProperties>
</file>